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9969" r:id="rId2"/>
    <p:sldId id="9970" r:id="rId3"/>
    <p:sldId id="9976" r:id="rId4"/>
    <p:sldId id="9975" r:id="rId5"/>
    <p:sldId id="9972" r:id="rId6"/>
    <p:sldId id="9978" r:id="rId7"/>
    <p:sldId id="9979" r:id="rId8"/>
    <p:sldId id="9980" r:id="rId9"/>
    <p:sldId id="9981" r:id="rId10"/>
    <p:sldId id="380" r:id="rId11"/>
    <p:sldId id="9985" r:id="rId12"/>
    <p:sldId id="356" r:id="rId13"/>
    <p:sldId id="9986" r:id="rId14"/>
    <p:sldId id="998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1592"/>
  </p:normalViewPr>
  <p:slideViewPr>
    <p:cSldViewPr snapToGrid="0">
      <p:cViewPr varScale="1">
        <p:scale>
          <a:sx n="87" d="100"/>
          <a:sy n="87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9AB4E-5904-9443-B1D3-55362D354F23}" type="datetimeFigureOut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4B82D-B263-3E4E-A9AF-D6201ED584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6224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23C92-FC20-4D9D-8FDC-4084A6DBA88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43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B82D-B263-3E4E-A9AF-D6201ED5843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8244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B82D-B263-3E4E-A9AF-D6201ED5843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5809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4B82D-B263-3E4E-A9AF-D6201ED5843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0751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EB355-D020-8BFA-8E5B-A8B6D43F7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D110932-6C98-2A9A-2B6E-07D7DB923B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473279-80C2-900D-DE00-A448C3706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E61E0-7181-2446-AAA4-084B624CE737}" type="datetime1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E5FC36-10C7-6298-17C4-45F92A2B2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2C8D1F-58A2-F92B-72CE-107A74DC6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4BF-686E-3543-9E85-DA7DD2AF22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161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24382-91E0-4A5F-A9B6-281EB7AB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FB0620-6021-AAAA-5BD2-4F0EE1A55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A0AC3E-5605-C453-6D75-F05FFD8A1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B51C-16EC-7041-A860-E38BEE5F256E}" type="datetime1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95B021-1AC7-BAEE-D9A3-894F0D79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3E59DA-6156-F29A-E766-DC53507AB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4BF-686E-3543-9E85-DA7DD2AF22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7218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43231CC-E4BF-14A6-9748-157D045133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87FC7E-9719-082F-7D10-6C8071BC1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D0C563-7120-C188-3C53-44377DC5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D0470-B1B3-6C47-A09C-FBDF75805E2A}" type="datetime1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AA0EFE-7D7B-1BE4-6274-20572930D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67E655-B897-A2D8-F189-64088A08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4BF-686E-3543-9E85-DA7DD2AF22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084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F1B18-4F46-AA41-6CD7-F75E142F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CCD5E5-140B-31BF-9B49-FDDC6D93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A1A8FB-09AC-CF2F-D7C9-8F1E0148F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7615-8693-A24E-92CB-7ED4FE66C814}" type="datetime1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5D0918-E1E3-D151-D46C-8BF723C9F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6C69CB-B941-5EAF-8AE4-CCC87D22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4BF-686E-3543-9E85-DA7DD2AF22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071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85C01-4BA0-E0B0-A21E-7D776B31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5B0CE0-7D2B-641F-EE69-BA10590E5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BFEF71-44B5-59A0-9B11-D01F10C39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5DB6B-2EAC-9D41-A5E6-118D5F8D29C0}" type="datetime1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22DAF4-EB3C-8B76-B119-00A2869C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E1AD59-2F12-BE4B-BB08-B7043F1D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4BF-686E-3543-9E85-DA7DD2AF22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358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67BCCD-5097-056C-99F0-2A65EBC32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E7DB18-39A0-59FD-0CEE-71DE18DD5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E83860-1F95-1ED3-C75D-6D866AF2D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4425DB-4839-8A4F-0F03-39EDF45A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5F4C-451D-2B4F-8177-F8ED5403A22E}" type="datetime1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71DA06-34F9-7D48-D633-2D6926D56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D07AA7-2890-B29C-2884-B3BFE670E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4BF-686E-3543-9E85-DA7DD2AF22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6825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1E6C7-A077-48EA-3A8C-E6E916D7D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FED7AD-5F2D-2DAB-FAD4-6283FAB1F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2A6549-9D6B-0253-1C0D-9A23AEDEC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2C3B093-D73A-8285-1FC3-842B9FB10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BEA971-6251-B3C1-B61D-58598D0FD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974873D-E66C-0AC9-94F1-594D23A17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D9C3-2F83-8D4A-90E2-156E7B0ABEA4}" type="datetime1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66660E-EB49-1E0D-BEDC-F346051D8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67B5C4D-1ADE-82A5-E10D-8DE5465D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4BF-686E-3543-9E85-DA7DD2AF22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7611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2566C2-284C-AE34-74DC-852D4036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3062DC-4B03-E513-2481-D18EB5E73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21E4-164D-9846-8619-CF954D059616}" type="datetime1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AC57A8-52F5-AFCE-1111-F1D1F0C07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5D64B2-9CC1-B07C-7D0F-4EDE0F5E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4BF-686E-3543-9E85-DA7DD2AF22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3816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F5801C6-2276-46C0-548E-AB0A8A83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CF05-AB4A-BC43-B936-506A46C3601E}" type="datetime1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102234-683E-623F-EE4B-C2F43BF14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7292CD-2389-79C7-7BD5-F3ED06DEC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4BF-686E-3543-9E85-DA7DD2AF22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000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1E7879-A5AC-B596-200F-CFFD7F4B2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74376-E82D-DB44-4B9D-EF2C0CB3D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887108-DDE1-5F32-0234-2CB2ADA8A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6F967D-E3E0-B4A2-F165-9244E07F0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1F997-D24E-5B48-919E-6E8D1A738304}" type="datetime1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DD6DD8-CC3C-D3F9-8FC1-701D02753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CB7E13-D1CE-C370-66F9-2BA8E3E4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4BF-686E-3543-9E85-DA7DD2AF22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1889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A4D9C-221C-007B-489F-07103AC80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CC42FBE-6126-E5E7-9785-C7581BB494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4926D5-D037-7F85-BB52-9D90A1019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803B46-115E-0692-BF0C-06E3137DC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80C5F-C053-1842-A051-75A24A7380CB}" type="datetime1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5E5A2F-9980-A5F2-9F92-579350D22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9E4177-0CE3-4AB2-8747-90E5CC7A6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4BF-686E-3543-9E85-DA7DD2AF22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1163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B228FF8-2DE7-CBFA-82CB-EFA92FDF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D12A89-8157-8B21-73D1-81DBA706F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9A195-C457-7292-686D-7DF21411B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2EAFD-EE62-AC4F-988B-0D8D649C1753}" type="datetime1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87C481-2422-4FF0-B04F-094CC5B1D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04F6BD-4675-8898-DE90-A702DBF03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C74BF-686E-3543-9E85-DA7DD2AF22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868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精研所大楼">
            <a:extLst>
              <a:ext uri="{FF2B5EF4-FFF2-40B4-BE49-F238E27FC236}">
                <a16:creationId xmlns:a16="http://schemas.microsoft.com/office/drawing/2014/main" id="{85F409B8-9A2A-4DC6-B39D-5F638C3C6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8665"/>
            <a:ext cx="12192000" cy="2597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>
            <a:extLst>
              <a:ext uri="{FF2B5EF4-FFF2-40B4-BE49-F238E27FC236}">
                <a16:creationId xmlns:a16="http://schemas.microsoft.com/office/drawing/2014/main" id="{FB0CD334-9F87-4080-A87E-2A238ECB2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6956" y="4554697"/>
            <a:ext cx="7558087" cy="558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Bef>
                <a:spcPct val="20000"/>
              </a:spcBef>
              <a:defRPr/>
            </a:pPr>
            <a:r>
              <a:rPr lang="en-US" altLang="zh-CN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Yaoyao</a:t>
            </a:r>
            <a:r>
              <a:rPr lang="zh-CN" altLang="en-US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Sun</a:t>
            </a:r>
          </a:p>
        </p:txBody>
      </p:sp>
      <p:graphicFrame>
        <p:nvGraphicFramePr>
          <p:cNvPr id="7173" name="Object 9">
            <a:extLst>
              <a:ext uri="{FF2B5EF4-FFF2-40B4-BE49-F238E27FC236}">
                <a16:creationId xmlns:a16="http://schemas.microsoft.com/office/drawing/2014/main" id="{FB1C6C82-23B5-4350-AB37-9116223A7C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70649" y="5689097"/>
          <a:ext cx="1114425" cy="1009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7090717" imgH="6429933" progId="">
                  <p:embed/>
                </p:oleObj>
              </mc:Choice>
              <mc:Fallback>
                <p:oleObj name="Image" r:id="rId4" imgW="7090717" imgH="6429933" progId="">
                  <p:embed/>
                  <p:pic>
                    <p:nvPicPr>
                      <p:cNvPr id="7173" name="Object 9">
                        <a:extLst>
                          <a:ext uri="{FF2B5EF4-FFF2-40B4-BE49-F238E27FC236}">
                            <a16:creationId xmlns:a16="http://schemas.microsoft.com/office/drawing/2014/main" id="{FB1C6C82-23B5-4350-AB37-9116223A7C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70649" y="5689097"/>
                        <a:ext cx="1114425" cy="10096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>
            <a:extLst>
              <a:ext uri="{FF2B5EF4-FFF2-40B4-BE49-F238E27FC236}">
                <a16:creationId xmlns:a16="http://schemas.microsoft.com/office/drawing/2014/main" id="{3B0C1B43-699C-4537-8FE2-8249CAFC1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2855" y="5689097"/>
            <a:ext cx="7126288" cy="757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000066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Institute</a:t>
            </a:r>
            <a:r>
              <a:rPr lang="zh-CN" altLang="en-US" dirty="0">
                <a:solidFill>
                  <a:srgbClr val="000066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of</a:t>
            </a:r>
            <a:r>
              <a:rPr lang="zh-CN" altLang="en-US" dirty="0">
                <a:solidFill>
                  <a:srgbClr val="000066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Mental</a:t>
            </a:r>
            <a:r>
              <a:rPr lang="zh-CN" altLang="en-US" dirty="0">
                <a:solidFill>
                  <a:srgbClr val="000066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Health</a:t>
            </a:r>
          </a:p>
          <a:p>
            <a:pPr algn="ctr">
              <a:lnSpc>
                <a:spcPct val="115000"/>
              </a:lnSpc>
              <a:spcBef>
                <a:spcPct val="20000"/>
              </a:spcBef>
              <a:defRPr/>
            </a:pPr>
            <a:r>
              <a:rPr lang="en-US" altLang="zh-CN" dirty="0">
                <a:solidFill>
                  <a:srgbClr val="000066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Peking</a:t>
            </a:r>
            <a:r>
              <a:rPr lang="zh-CN" altLang="en-US" dirty="0">
                <a:solidFill>
                  <a:srgbClr val="000066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University</a:t>
            </a:r>
            <a:r>
              <a:rPr lang="zh-CN" altLang="en-US" dirty="0">
                <a:solidFill>
                  <a:srgbClr val="000066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Sixth</a:t>
            </a:r>
            <a:r>
              <a:rPr lang="zh-CN" altLang="en-US" dirty="0">
                <a:solidFill>
                  <a:srgbClr val="000066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Hospital</a:t>
            </a:r>
          </a:p>
        </p:txBody>
      </p:sp>
      <p:sp>
        <p:nvSpPr>
          <p:cNvPr id="7171" name="标题 1">
            <a:extLst>
              <a:ext uri="{FF2B5EF4-FFF2-40B4-BE49-F238E27FC236}">
                <a16:creationId xmlns:a16="http://schemas.microsoft.com/office/drawing/2014/main" id="{67D425AC-2C5B-4740-AB21-2382745CC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756" y="2219866"/>
            <a:ext cx="11451007" cy="1679332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zh-CN" sz="3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Genome-wide Gene-environment</a:t>
            </a:r>
            <a:r>
              <a:rPr lang="zh-CN" altLang="en-US" sz="3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Interaction</a:t>
            </a:r>
            <a:r>
              <a:rPr lang="zh-CN" altLang="en-US" sz="3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Analysis of Childhood</a:t>
            </a:r>
            <a:r>
              <a:rPr lang="zh-CN" altLang="en-US" sz="3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Maltreatment for</a:t>
            </a:r>
            <a:r>
              <a:rPr lang="zh-CN" altLang="en-US" sz="3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Major</a:t>
            </a:r>
            <a:r>
              <a:rPr lang="zh-CN" altLang="en-US" sz="3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Depressive</a:t>
            </a:r>
            <a:r>
              <a:rPr lang="zh-CN" altLang="en-US" sz="3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38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Disorder</a:t>
            </a:r>
            <a:endParaRPr lang="zh-CN" altLang="en-US" sz="3800" b="1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7F4434-495A-493F-AD92-CA090FF79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4" t="13036" r="23817" b="11723"/>
          <a:stretch/>
        </p:blipFill>
        <p:spPr bwMode="auto">
          <a:xfrm>
            <a:off x="289169" y="5619261"/>
            <a:ext cx="1180123" cy="123873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4FB2AA8-5139-4934-BE02-A180AF0D1CC3}"/>
              </a:ext>
            </a:extLst>
          </p:cNvPr>
          <p:cNvSpPr txBox="1"/>
          <p:nvPr/>
        </p:nvSpPr>
        <p:spPr>
          <a:xfrm>
            <a:off x="0" y="219487"/>
            <a:ext cx="40866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BESETO</a:t>
            </a:r>
            <a:r>
              <a:rPr lang="zh-CN" altLang="en-US" sz="2800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·</a:t>
            </a:r>
            <a:r>
              <a:rPr lang="zh-CN" altLang="en-US" sz="2800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KaiTi" panose="02010609060101010101" pitchFamily="49" charset="-122"/>
                <a:cs typeface="Calibri" panose="020F0502020204030204" pitchFamily="34" charset="0"/>
              </a:rPr>
              <a:t>2022</a:t>
            </a:r>
            <a:endParaRPr lang="zh-CN" altLang="en-US" sz="2800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763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560CF6-8B1C-9C8B-FDD0-3C385CD4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14625"/>
            <a:ext cx="5457630" cy="73667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9D7F57A-4A5B-EE61-3D22-4FECC32241EF}"/>
              </a:ext>
            </a:extLst>
          </p:cNvPr>
          <p:cNvSpPr txBox="1"/>
          <p:nvPr/>
        </p:nvSpPr>
        <p:spPr>
          <a:xfrm>
            <a:off x="586280" y="4807737"/>
            <a:ext cx="111013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200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predicted by </a:t>
            </a:r>
            <a:r>
              <a:rPr lang="en-US" altLang="zh-CN" dirty="0" err="1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HaploReg</a:t>
            </a: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1"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rs5996156,</a:t>
            </a:r>
            <a:r>
              <a:rPr kumimoji="1"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rs2247576,</a:t>
            </a:r>
            <a:r>
              <a:rPr kumimoji="1"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rs2072863</a:t>
            </a:r>
            <a:r>
              <a:rPr kumimoji="1"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1"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1"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rs2016721</a:t>
            </a:r>
            <a:r>
              <a:rPr kumimoji="1"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could change 5, 2, 2</a:t>
            </a:r>
            <a:r>
              <a:rPr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(i.e., NF-</a:t>
            </a:r>
            <a:r>
              <a:rPr lang="en-US" altLang="zh-CN" dirty="0" err="1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kappaB</a:t>
            </a: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 and 3 DNA motifs for DNA-binding proteins, and could have regulatory effects on gene transcription </a:t>
            </a:r>
          </a:p>
        </p:txBody>
      </p:sp>
      <p:sp>
        <p:nvSpPr>
          <p:cNvPr id="2" name="Text Box 7">
            <a:extLst>
              <a:ext uri="{FF2B5EF4-FFF2-40B4-BE49-F238E27FC236}">
                <a16:creationId xmlns:a16="http://schemas.microsoft.com/office/drawing/2014/main" id="{64C7E437-C933-B2CB-A44F-E0B15B381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306" y="368156"/>
            <a:ext cx="1079325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altLang="zh-CN" sz="3200" b="1" dirty="0" err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RegulomeDB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 and </a:t>
            </a:r>
            <a:r>
              <a:rPr lang="en-US" altLang="zh-CN" sz="3200" b="1" dirty="0" err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HaploReg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 annotated regulatory information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F44A8A-06DE-5D78-EA07-B430F66D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71" y="1757144"/>
            <a:ext cx="5457630" cy="249785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27C83154-230E-D04E-3E63-9C53685D1ADA}"/>
              </a:ext>
            </a:extLst>
          </p:cNvPr>
          <p:cNvGrpSpPr/>
          <p:nvPr/>
        </p:nvGrpSpPr>
        <p:grpSpPr>
          <a:xfrm>
            <a:off x="6096000" y="2047845"/>
            <a:ext cx="6046495" cy="2159860"/>
            <a:chOff x="5562067" y="1725274"/>
            <a:chExt cx="5776493" cy="173279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64C71EE-4B38-9EBF-90B8-7D741EB4B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0898" b="-3023"/>
            <a:stretch/>
          </p:blipFill>
          <p:spPr>
            <a:xfrm>
              <a:off x="5562067" y="1774659"/>
              <a:ext cx="1491168" cy="168340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DD69497-CFD9-EF5C-2CC1-12E538C994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4727" t="-3023"/>
            <a:stretch/>
          </p:blipFill>
          <p:spPr>
            <a:xfrm>
              <a:off x="7023801" y="1725274"/>
              <a:ext cx="4314759" cy="1683407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82BF7740-A7CD-5BA2-0F7C-0F04781A6E44}"/>
              </a:ext>
            </a:extLst>
          </p:cNvPr>
          <p:cNvSpPr/>
          <p:nvPr/>
        </p:nvSpPr>
        <p:spPr>
          <a:xfrm>
            <a:off x="9566687" y="3326270"/>
            <a:ext cx="421481" cy="8493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713F311-82C3-89F3-D1F8-5F911F1FE289}"/>
              </a:ext>
            </a:extLst>
          </p:cNvPr>
          <p:cNvSpPr txBox="1"/>
          <p:nvPr/>
        </p:nvSpPr>
        <p:spPr>
          <a:xfrm>
            <a:off x="1135241" y="1464602"/>
            <a:ext cx="3938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kumimoji="1"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candidate</a:t>
            </a:r>
            <a:r>
              <a:rPr kumimoji="1"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SNPs</a:t>
            </a:r>
            <a:r>
              <a:rPr kumimoji="1"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kumimoji="1"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LD</a:t>
            </a:r>
            <a:r>
              <a:rPr kumimoji="1"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1" lang="en-US" altLang="zh-CN" baseline="30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&gt;0.6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74145EB-EE5B-BB54-D38D-450FF41F92C1}"/>
              </a:ext>
            </a:extLst>
          </p:cNvPr>
          <p:cNvSpPr txBox="1"/>
          <p:nvPr/>
        </p:nvSpPr>
        <p:spPr>
          <a:xfrm>
            <a:off x="586280" y="5486130"/>
            <a:ext cx="110945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protein encoded by </a:t>
            </a:r>
            <a:r>
              <a:rPr lang="en-US" altLang="zh-CN" sz="1800" b="0" i="1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NFAM1</a:t>
            </a:r>
            <a:r>
              <a:rPr lang="zh-CN" altLang="en-US" sz="1800" b="0" i="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b="0" i="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 a type I membrane receptor that activates cytokine gene promoters such as the IL-13 and TNF-alpha promoters </a:t>
            </a:r>
            <a:endParaRPr lang="en-US" altLang="zh-CN" sz="1800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250D4D-8583-881E-D2E1-055A22B5C7D6}"/>
              </a:ext>
            </a:extLst>
          </p:cNvPr>
          <p:cNvSpPr txBox="1"/>
          <p:nvPr/>
        </p:nvSpPr>
        <p:spPr>
          <a:xfrm>
            <a:off x="684910" y="1075278"/>
            <a:ext cx="60984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rs748174876</a:t>
            </a:r>
            <a:r>
              <a:rPr kumimoji="1" lang="zh-CN" alt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(22q13.2,</a:t>
            </a:r>
            <a:r>
              <a:rPr kumimoji="1" lang="zh-CN" alt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i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NFAM1</a:t>
            </a:r>
            <a:r>
              <a:rPr kumimoji="1" lang="en-US" altLang="zh-CN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1" lang="zh-CN" altLang="en-US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65863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500D59E-1550-6ECC-6106-0D755EAC5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4BF-686E-3543-9E85-DA7DD2AF22DF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A66EFC-6B30-B637-CC6B-48A682FEF74C}"/>
              </a:ext>
            </a:extLst>
          </p:cNvPr>
          <p:cNvSpPr txBox="1"/>
          <p:nvPr/>
        </p:nvSpPr>
        <p:spPr>
          <a:xfrm>
            <a:off x="1170685" y="1264396"/>
            <a:ext cx="60984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u="none" strike="noStrike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rs7233072</a:t>
            </a:r>
            <a:r>
              <a:rPr lang="zh-CN" altLang="en-US" sz="2000" b="1" i="0" u="none" strike="noStrike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1" i="0" u="none" strike="noStrike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2000" b="1" i="1" u="none" strike="noStrike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MBP</a:t>
            </a:r>
            <a:r>
              <a:rPr lang="en-US" altLang="zh-CN" sz="2000" b="1" i="0" u="none" strike="noStrike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B8B50C6F-5601-627B-8EA6-1889343DD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306" y="368156"/>
            <a:ext cx="1079325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altLang="zh-CN" sz="3200" b="1" dirty="0" err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QTLbase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annotated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 err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mQTL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effect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FBC642D-8419-3FF1-19E6-151E02E834C2}"/>
              </a:ext>
            </a:extLst>
          </p:cNvPr>
          <p:cNvGrpSpPr/>
          <p:nvPr/>
        </p:nvGrpSpPr>
        <p:grpSpPr>
          <a:xfrm>
            <a:off x="659607" y="1961459"/>
            <a:ext cx="7950993" cy="2350999"/>
            <a:chOff x="1180069" y="1831579"/>
            <a:chExt cx="9975274" cy="249607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CE9CCE2-D8A7-FF5D-3C2D-085F29ADE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423" r="756"/>
            <a:stretch/>
          </p:blipFill>
          <p:spPr>
            <a:xfrm>
              <a:off x="1180069" y="1831579"/>
              <a:ext cx="9975274" cy="2496075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D0EB63E-EB54-FA9E-5F12-1D70EAE6627D}"/>
                </a:ext>
              </a:extLst>
            </p:cNvPr>
            <p:cNvSpPr/>
            <p:nvPr/>
          </p:nvSpPr>
          <p:spPr>
            <a:xfrm>
              <a:off x="1227837" y="3201387"/>
              <a:ext cx="8244778" cy="35535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7C3D9D5-1020-A5F5-3AE2-B87CD18C1F37}"/>
              </a:ext>
            </a:extLst>
          </p:cNvPr>
          <p:cNvSpPr txBox="1"/>
          <p:nvPr/>
        </p:nvSpPr>
        <p:spPr>
          <a:xfrm>
            <a:off x="754833" y="4737778"/>
            <a:ext cx="11101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200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rs7233072</a:t>
            </a:r>
            <a:r>
              <a:rPr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showed</a:t>
            </a:r>
            <a:r>
              <a:rPr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significant</a:t>
            </a:r>
            <a:r>
              <a:rPr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 err="1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mQTL</a:t>
            </a:r>
            <a:r>
              <a:rPr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cg07006718</a:t>
            </a:r>
            <a:r>
              <a:rPr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located</a:t>
            </a:r>
            <a:r>
              <a:rPr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i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MBP</a:t>
            </a:r>
            <a:r>
              <a:rPr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</a:t>
            </a:r>
            <a:r>
              <a:rPr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(P-</a:t>
            </a:r>
            <a:r>
              <a:rPr lang="en-US" altLang="zh-CN" dirty="0" err="1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fdr</a:t>
            </a:r>
            <a:r>
              <a:rPr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0.0083)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0C05AF-92E4-43E1-ED98-DECF0E376EC2}"/>
              </a:ext>
            </a:extLst>
          </p:cNvPr>
          <p:cNvSpPr txBox="1"/>
          <p:nvPr/>
        </p:nvSpPr>
        <p:spPr>
          <a:xfrm>
            <a:off x="716759" y="5108157"/>
            <a:ext cx="10927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200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predicted by </a:t>
            </a:r>
            <a:r>
              <a:rPr lang="en-US" altLang="zh-CN" dirty="0" err="1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HaploReg</a:t>
            </a: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</a:t>
            </a:r>
            <a:r>
              <a:rPr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LD</a:t>
            </a:r>
            <a:r>
              <a:rPr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loci</a:t>
            </a:r>
            <a:r>
              <a:rPr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rs7227084,</a:t>
            </a:r>
            <a:r>
              <a:rPr kumimoji="1"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rs8088143,</a:t>
            </a:r>
            <a:r>
              <a:rPr kumimoji="1"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rs8084674,</a:t>
            </a:r>
            <a:r>
              <a:rPr kumimoji="1"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rs7232525,</a:t>
            </a:r>
            <a:r>
              <a:rPr kumimoji="1"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rs12959308,</a:t>
            </a:r>
            <a:r>
              <a:rPr kumimoji="1"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rs12959886</a:t>
            </a:r>
            <a:r>
              <a:rPr kumimoji="1"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1"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rs7232346</a:t>
            </a:r>
            <a:r>
              <a:rPr kumimoji="1"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could change 16, 10, 4, 4,</a:t>
            </a:r>
            <a:r>
              <a:rPr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1,2</a:t>
            </a:r>
            <a:r>
              <a:rPr lang="zh-CN" altLang="en-US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8 DNA motifs for DNA-binding proteins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E3E99AA-793B-941B-D9D5-6ED67AD23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176" y="1456607"/>
            <a:ext cx="3007819" cy="300781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9103A59-7380-9D36-48C4-18DECD647C19}"/>
              </a:ext>
            </a:extLst>
          </p:cNvPr>
          <p:cNvSpPr txBox="1"/>
          <p:nvPr/>
        </p:nvSpPr>
        <p:spPr>
          <a:xfrm>
            <a:off x="9365209" y="4343440"/>
            <a:ext cx="2221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 Brain Transcriptome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85D939D-593D-0C20-F584-617D10978D98}"/>
              </a:ext>
            </a:extLst>
          </p:cNvPr>
          <p:cNvSpPr txBox="1"/>
          <p:nvPr/>
        </p:nvSpPr>
        <p:spPr>
          <a:xfrm>
            <a:off x="754833" y="5732462"/>
            <a:ext cx="10834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b="0" i="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protein encoded by the classic MBP gene is a major constituent of the myelin sheath of oligodendrocytes and Schwann cells in the nervous system</a:t>
            </a:r>
          </a:p>
        </p:txBody>
      </p:sp>
    </p:spTree>
    <p:extLst>
      <p:ext uri="{BB962C8B-B14F-4D97-AF65-F5344CB8AC3E}">
        <p14:creationId xmlns:p14="http://schemas.microsoft.com/office/powerpoint/2010/main" val="2658262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58493EC-A9E2-629C-CFFA-61876935D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173" y="2652901"/>
            <a:ext cx="3329604" cy="33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2ED6AF-5464-E273-8589-032B8098F325}"/>
              </a:ext>
            </a:extLst>
          </p:cNvPr>
          <p:cNvSpPr txBox="1"/>
          <p:nvPr/>
        </p:nvSpPr>
        <p:spPr>
          <a:xfrm>
            <a:off x="670610" y="1397675"/>
            <a:ext cx="1082035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i="0" u="none" strike="noStrike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r>
              <a:rPr lang="zh-CN" altLang="en-US" sz="2400" b="1" i="0" u="none" strike="noStrike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altLang="zh-CN" sz="2400" b="1" i="0" u="none" strike="noStrike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apped genes by chromatin interactions or </a:t>
            </a:r>
            <a:r>
              <a:rPr lang="en-US" altLang="zh-CN" sz="2400" b="1" i="0" u="none" strike="noStrike" dirty="0" err="1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eQTLs</a:t>
            </a:r>
            <a:endParaRPr lang="en-US" altLang="zh-CN" sz="2400" b="1" i="0" u="none" strike="noStrike" dirty="0">
              <a:solidFill>
                <a:srgbClr val="00006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altLang="zh-CN" sz="20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eQTL</a:t>
            </a:r>
            <a:r>
              <a:rPr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NAGA,</a:t>
            </a:r>
            <a:r>
              <a:rPr lang="zh-CN" altLang="en-US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FAM109B,</a:t>
            </a:r>
            <a:r>
              <a:rPr lang="zh-CN" altLang="en-US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SMDT1,</a:t>
            </a:r>
            <a:r>
              <a:rPr lang="zh-CN" altLang="en-US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NDUFA6,</a:t>
            </a:r>
            <a:r>
              <a:rPr lang="zh-CN" altLang="en-US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CYP2D6,</a:t>
            </a:r>
            <a:r>
              <a:rPr lang="zh-CN" altLang="en-US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000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CN" alt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 altLang="zh-CN" sz="2000" b="0" i="0" u="none" strike="noStrike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chromatin interactions:</a:t>
            </a:r>
            <a:r>
              <a:rPr lang="zh-CN" altLang="en-US" sz="2000" b="0" i="0" u="none" strike="noStrike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0" i="0" u="none" strike="noStrike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TCF20,</a:t>
            </a:r>
            <a:r>
              <a:rPr lang="zh-CN" altLang="en-US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RPS19BP1,</a:t>
            </a:r>
            <a:r>
              <a:rPr lang="zh-CN" altLang="en-US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NHP2L1,</a:t>
            </a:r>
            <a:r>
              <a:rPr lang="zh-CN" altLang="en-US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C22orf46,</a:t>
            </a:r>
            <a:r>
              <a:rPr lang="zh-CN" altLang="en-US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MEI1,</a:t>
            </a:r>
            <a:r>
              <a:rPr lang="zh-CN" altLang="en-US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CCDC134,</a:t>
            </a:r>
            <a:r>
              <a:rPr lang="zh-CN" altLang="en-US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3-Sep,</a:t>
            </a:r>
            <a:r>
              <a:rPr lang="zh-CN" altLang="en-US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WBP2NL</a:t>
            </a:r>
          </a:p>
          <a:p>
            <a:endParaRPr lang="en-US" altLang="zh-CN" sz="900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</a:t>
            </a:r>
            <a:r>
              <a:rPr lang="zh-CN" altLang="en-US" sz="24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enrichment</a:t>
            </a:r>
            <a:r>
              <a:rPr lang="zh-CN" altLang="en-US" sz="24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US" altLang="zh-CN" sz="2400" b="1" i="0" u="none" strike="noStrike" dirty="0">
              <a:solidFill>
                <a:srgbClr val="00006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AA50DA04-A4B0-5526-622A-C4A418475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706" y="520556"/>
            <a:ext cx="1079325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Functional gene mapping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8435D03-A550-F087-6722-96D6EA173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1" y="3482741"/>
            <a:ext cx="7991606" cy="1977584"/>
          </a:xfrm>
          <a:prstGeom prst="rect">
            <a:avLst/>
          </a:prstGeom>
        </p:spPr>
      </p:pic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5319E832-0DC1-CB8E-1C3C-8D8DB86A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B0C74BF-686E-3543-9E85-DA7DD2AF22D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2970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9F7F45-72A6-AFCA-D41D-3F161FE63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4BF-686E-3543-9E85-DA7DD2AF22DF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D47C805B-DB64-2BF4-7726-996898219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706" y="520556"/>
            <a:ext cx="1079325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83E8EC-7243-DD6F-9849-A441461B34F5}"/>
              </a:ext>
            </a:extLst>
          </p:cNvPr>
          <p:cNvSpPr txBox="1"/>
          <p:nvPr/>
        </p:nvSpPr>
        <p:spPr>
          <a:xfrm>
            <a:off x="1085850" y="1761687"/>
            <a:ext cx="10571662" cy="272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Individuals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rs748174876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deletion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variant and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rs7233072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GG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genotype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were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much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susceptible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major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depressive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disorder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once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experienced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childhood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maltreatment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en-US" altLang="zh-CN" sz="2400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current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study support the possible  immune mechanisms in the pathogenesis of depression 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Animal experiments are needed in the future</a:t>
            </a:r>
            <a:r>
              <a:rPr kumimoji="1"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en-US" altLang="zh-CN" sz="2400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431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BFC8DF-A866-26BF-76F6-972FBCBE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4BF-686E-3543-9E85-DA7DD2AF22DF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A5CA08E-1527-55C2-BF3A-024BA51A6D3F}"/>
              </a:ext>
            </a:extLst>
          </p:cNvPr>
          <p:cNvSpPr/>
          <p:nvPr/>
        </p:nvSpPr>
        <p:spPr>
          <a:xfrm>
            <a:off x="3461848" y="2748560"/>
            <a:ext cx="526830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0" cap="none" spc="0" dirty="0">
                <a:ln w="0"/>
                <a:solidFill>
                  <a:srgbClr val="00006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alatino" pitchFamily="2" charset="0"/>
                <a:ea typeface="Palatino" pitchFamily="2" charset="0"/>
                <a:cs typeface="Calibri" panose="020F0502020204030204" pitchFamily="34" charset="0"/>
              </a:rPr>
              <a:t>Thanks!</a:t>
            </a:r>
            <a:endParaRPr lang="zh-CN" altLang="en-US" sz="6600" b="0" cap="none" spc="0" dirty="0">
              <a:ln w="0"/>
              <a:solidFill>
                <a:srgbClr val="00006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alatino" pitchFamily="2" charset="0"/>
              <a:ea typeface="Palatino" pitchFamily="2" charset="0"/>
              <a:cs typeface="Calibri" panose="020F0502020204030204" pitchFamily="34" charset="0"/>
            </a:endParaRP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6B0EFE04-68EC-272D-4111-CDCB73C68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6956" y="4554697"/>
            <a:ext cx="7558087" cy="850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Bef>
                <a:spcPct val="20000"/>
              </a:spcBef>
              <a:defRPr/>
            </a:pPr>
            <a:r>
              <a:rPr lang="en-US" altLang="zh-CN" sz="20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  <a:ea typeface="Palatino" pitchFamily="2" charset="0"/>
                <a:cs typeface="Calibri" panose="020F0502020204030204" pitchFamily="34" charset="0"/>
              </a:rPr>
              <a:t>Yaoyao</a:t>
            </a:r>
            <a:r>
              <a:rPr lang="zh-CN" altLang="en-US" sz="20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  <a:ea typeface="Palatino" pitchFamily="2" charset="0"/>
                <a:cs typeface="Calibri" panose="020F0502020204030204" pitchFamily="34" charset="0"/>
              </a:rPr>
              <a:t> </a:t>
            </a:r>
            <a:r>
              <a:rPr lang="en-US" altLang="zh-CN" sz="20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  <a:ea typeface="Palatino" pitchFamily="2" charset="0"/>
                <a:cs typeface="Calibri" panose="020F0502020204030204" pitchFamily="34" charset="0"/>
              </a:rPr>
              <a:t>Sun</a:t>
            </a:r>
          </a:p>
          <a:p>
            <a:pPr algn="ctr">
              <a:lnSpc>
                <a:spcPct val="115000"/>
              </a:lnSpc>
              <a:spcBef>
                <a:spcPct val="20000"/>
              </a:spcBef>
              <a:defRPr/>
            </a:pPr>
            <a:r>
              <a:rPr lang="en-US" altLang="zh-CN" sz="2000" b="1" dirty="0" err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 pitchFamily="2" charset="0"/>
                <a:ea typeface="Palatino" pitchFamily="2" charset="0"/>
                <a:cs typeface="Calibri" panose="020F0502020204030204" pitchFamily="34" charset="0"/>
              </a:rPr>
              <a:t>sunyaoyao@bjmu.edu.cn</a:t>
            </a:r>
            <a:endParaRPr lang="en-US" altLang="zh-CN" sz="2000" b="1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" pitchFamily="2" charset="0"/>
              <a:ea typeface="Palatino" pitchFamily="2" charset="0"/>
              <a:cs typeface="Calibri" panose="020F0502020204030204" pitchFamily="34" charset="0"/>
            </a:endParaRPr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F2DD6D52-C580-ECEB-37E3-4B28A23A70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080406"/>
              </p:ext>
            </p:extLst>
          </p:nvPr>
        </p:nvGraphicFramePr>
        <p:xfrm>
          <a:off x="5395911" y="652937"/>
          <a:ext cx="1604964" cy="1454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090717" imgH="6429933" progId="">
                  <p:embed/>
                </p:oleObj>
              </mc:Choice>
              <mc:Fallback>
                <p:oleObj name="Image" r:id="rId2" imgW="7090717" imgH="6429933" progId="">
                  <p:embed/>
                  <p:pic>
                    <p:nvPicPr>
                      <p:cNvPr id="7173" name="Object 9">
                        <a:extLst>
                          <a:ext uri="{FF2B5EF4-FFF2-40B4-BE49-F238E27FC236}">
                            <a16:creationId xmlns:a16="http://schemas.microsoft.com/office/drawing/2014/main" id="{FB1C6C82-23B5-4350-AB37-9116223A7C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911" y="652937"/>
                        <a:ext cx="1604964" cy="14540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6906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7282BF6-E797-39ED-FF96-EB1B01EE3015}"/>
              </a:ext>
            </a:extLst>
          </p:cNvPr>
          <p:cNvSpPr txBox="1"/>
          <p:nvPr/>
        </p:nvSpPr>
        <p:spPr>
          <a:xfrm>
            <a:off x="592408" y="1204474"/>
            <a:ext cx="11016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i="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etiology of most complex diseases involves genetic variants, environmental factors, and gene-environment interaction (G</a:t>
            </a:r>
            <a:r>
              <a:rPr lang="zh-CN" altLang="en-US" sz="2400" b="0" i="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0" i="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zh-CN" altLang="en-US" sz="2400" b="0" i="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0" i="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E) effects</a:t>
            </a:r>
            <a:endParaRPr kumimoji="1" lang="en-US" altLang="zh-CN" sz="2400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E6D60FF7-3A19-FAA1-FDA0-9E0D446B9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806" y="368156"/>
            <a:ext cx="10339754" cy="625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Gene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-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environment interactions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are common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in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psychiatry 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BA3C058-32A1-E6F3-DA27-2B67C83529ED}"/>
              </a:ext>
            </a:extLst>
          </p:cNvPr>
          <p:cNvSpPr txBox="1"/>
          <p:nvPr/>
        </p:nvSpPr>
        <p:spPr>
          <a:xfrm>
            <a:off x="787046" y="2137424"/>
            <a:ext cx="586304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Minion"/>
              </a:rPr>
              <a:t>Genetic</a:t>
            </a:r>
            <a:r>
              <a:rPr lang="zh-CN" altLang="en-US" sz="2400" b="1" dirty="0">
                <a:solidFill>
                  <a:srgbClr val="C00000"/>
                </a:solidFill>
                <a:latin typeface="Minion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Minion"/>
              </a:rPr>
              <a:t>heritability of</a:t>
            </a:r>
            <a:r>
              <a:rPr lang="zh-CN" altLang="en-US" sz="2400" b="1" dirty="0">
                <a:solidFill>
                  <a:srgbClr val="C00000"/>
                </a:solidFill>
                <a:latin typeface="Minion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Minion"/>
              </a:rPr>
              <a:t>MDD:</a:t>
            </a:r>
            <a:r>
              <a:rPr lang="zh-CN" altLang="en-US" sz="2400" b="1" dirty="0">
                <a:solidFill>
                  <a:srgbClr val="C00000"/>
                </a:solidFill>
                <a:latin typeface="Minion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Minion"/>
              </a:rPr>
              <a:t>38%</a:t>
            </a:r>
          </a:p>
          <a:p>
            <a:endParaRPr kumimoji="1" lang="en-US" altLang="zh-CN" sz="200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400" b="1" dirty="0">
                <a:solidFill>
                  <a:srgbClr val="C00000"/>
                </a:solidFill>
                <a:latin typeface="Minion"/>
              </a:rPr>
              <a:t>E</a:t>
            </a:r>
            <a:r>
              <a:rPr lang="en-US" altLang="zh-CN" sz="2400" b="1" dirty="0">
                <a:solidFill>
                  <a:srgbClr val="C00000"/>
                </a:solidFill>
                <a:effectLst/>
                <a:latin typeface="Minion"/>
              </a:rPr>
              <a:t>nvironmental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i="1" dirty="0">
                <a:solidFill>
                  <a:srgbClr val="000066"/>
                </a:solidFill>
                <a:latin typeface="Minion"/>
              </a:rPr>
              <a:t>i</a:t>
            </a:r>
            <a:r>
              <a:rPr lang="en-US" altLang="zh-CN" sz="2400" i="1" dirty="0">
                <a:solidFill>
                  <a:srgbClr val="000066"/>
                </a:solidFill>
                <a:effectLst/>
                <a:latin typeface="Minion"/>
              </a:rPr>
              <a:t>n utero </a:t>
            </a:r>
            <a:r>
              <a:rPr lang="en-US" altLang="zh-CN" sz="2400" dirty="0">
                <a:solidFill>
                  <a:srgbClr val="000066"/>
                </a:solidFill>
                <a:effectLst/>
                <a:latin typeface="Minion"/>
              </a:rPr>
              <a:t>exposure to infection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66"/>
                </a:solidFill>
                <a:effectLst/>
                <a:latin typeface="Minion"/>
              </a:rPr>
              <a:t>perinatal complications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66"/>
                </a:solidFill>
                <a:effectLst/>
                <a:latin typeface="Minion"/>
              </a:rPr>
              <a:t>social disadvantage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66"/>
                </a:solidFill>
                <a:effectLst/>
                <a:latin typeface="Minion"/>
              </a:rPr>
              <a:t>urban upbringing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66"/>
                </a:solidFill>
                <a:effectLst/>
                <a:latin typeface="Minion"/>
              </a:rPr>
              <a:t>childhood maltreatment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66"/>
                </a:solidFill>
                <a:effectLst/>
                <a:latin typeface="Minion"/>
              </a:rPr>
              <a:t>bullying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66"/>
                </a:solidFill>
                <a:effectLst/>
                <a:latin typeface="Minion"/>
              </a:rPr>
              <a:t>traumatic events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66"/>
                </a:solidFill>
                <a:effectLst/>
                <a:latin typeface="Minion"/>
              </a:rPr>
              <a:t>cannabis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66"/>
                </a:solidFill>
                <a:latin typeface="Minion"/>
              </a:rPr>
              <a:t>...</a:t>
            </a:r>
            <a:endParaRPr lang="zh-CN" altLang="en-US" sz="24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4DE931F-D32D-0D7C-35B7-8F3F86A889B5}"/>
              </a:ext>
            </a:extLst>
          </p:cNvPr>
          <p:cNvSpPr txBox="1"/>
          <p:nvPr/>
        </p:nvSpPr>
        <p:spPr>
          <a:xfrm>
            <a:off x="1370334" y="6212563"/>
            <a:ext cx="10099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66"/>
                </a:solidFill>
                <a:latin typeface="system-ui"/>
              </a:rPr>
              <a:t>(P F Sullivan et al., Am J Psychiatry,</a:t>
            </a:r>
            <a:r>
              <a:rPr lang="zh-CN" altLang="en-US" sz="1600" dirty="0">
                <a:solidFill>
                  <a:srgbClr val="000066"/>
                </a:solidFill>
                <a:latin typeface="system-ui"/>
              </a:rPr>
              <a:t> </a:t>
            </a:r>
            <a:r>
              <a:rPr lang="en-US" altLang="zh-CN" sz="1600" dirty="0">
                <a:solidFill>
                  <a:srgbClr val="000066"/>
                </a:solidFill>
                <a:latin typeface="system-ui"/>
              </a:rPr>
              <a:t>2000;</a:t>
            </a:r>
            <a:r>
              <a:rPr lang="zh-CN" altLang="en-US" sz="1600" dirty="0">
                <a:solidFill>
                  <a:srgbClr val="000066"/>
                </a:solidFill>
                <a:latin typeface="system-ui"/>
              </a:rPr>
              <a:t> </a:t>
            </a:r>
            <a:r>
              <a:rPr lang="en-US" altLang="zh-CN" sz="1600" dirty="0">
                <a:solidFill>
                  <a:srgbClr val="000066"/>
                </a:solidFill>
                <a:latin typeface="system-ui"/>
              </a:rPr>
              <a:t>Rudolf </a:t>
            </a:r>
            <a:r>
              <a:rPr lang="en-US" altLang="zh-CN" sz="1600" dirty="0" err="1">
                <a:solidFill>
                  <a:srgbClr val="000066"/>
                </a:solidFill>
                <a:latin typeface="system-ui"/>
              </a:rPr>
              <a:t>Uher</a:t>
            </a:r>
            <a:r>
              <a:rPr lang="en-US" altLang="zh-CN" sz="1600" dirty="0">
                <a:solidFill>
                  <a:srgbClr val="000066"/>
                </a:solidFill>
                <a:latin typeface="system-ui"/>
              </a:rPr>
              <a:t>,</a:t>
            </a:r>
            <a:r>
              <a:rPr lang="zh-CN" altLang="en-US" sz="1600" dirty="0">
                <a:solidFill>
                  <a:srgbClr val="000066"/>
                </a:solidFill>
                <a:latin typeface="system-ui"/>
              </a:rPr>
              <a:t> </a:t>
            </a:r>
            <a:r>
              <a:rPr lang="en-US" altLang="zh-CN" sz="1600" i="1" dirty="0">
                <a:solidFill>
                  <a:srgbClr val="000066"/>
                </a:solidFill>
                <a:latin typeface="system-ui"/>
              </a:rPr>
              <a:t>Front</a:t>
            </a:r>
            <a:r>
              <a:rPr lang="zh-CN" altLang="en-US" sz="1600" i="1" dirty="0">
                <a:solidFill>
                  <a:srgbClr val="000066"/>
                </a:solidFill>
                <a:latin typeface="system-ui"/>
              </a:rPr>
              <a:t> </a:t>
            </a:r>
            <a:r>
              <a:rPr lang="en-US" altLang="zh-CN" sz="1600" i="1" dirty="0">
                <a:solidFill>
                  <a:srgbClr val="000066"/>
                </a:solidFill>
                <a:latin typeface="system-ui"/>
              </a:rPr>
              <a:t>Psychiatry</a:t>
            </a:r>
            <a:r>
              <a:rPr lang="en-US" altLang="zh-CN" sz="1600" dirty="0">
                <a:solidFill>
                  <a:srgbClr val="000066"/>
                </a:solidFill>
                <a:latin typeface="system-ui"/>
              </a:rPr>
              <a:t>,</a:t>
            </a:r>
            <a:r>
              <a:rPr lang="zh-CN" altLang="en-US" sz="1600" dirty="0">
                <a:solidFill>
                  <a:srgbClr val="000066"/>
                </a:solidFill>
                <a:latin typeface="system-ui"/>
              </a:rPr>
              <a:t> </a:t>
            </a:r>
            <a:r>
              <a:rPr lang="en-US" altLang="zh-CN" sz="1600" dirty="0">
                <a:solidFill>
                  <a:srgbClr val="000066"/>
                </a:solidFill>
                <a:latin typeface="system-ui"/>
              </a:rPr>
              <a:t>2014;</a:t>
            </a:r>
            <a:r>
              <a:rPr lang="zh-CN" altLang="en-US" sz="1600" dirty="0">
                <a:solidFill>
                  <a:srgbClr val="000066"/>
                </a:solidFill>
                <a:latin typeface="system-ui"/>
              </a:rPr>
              <a:t> </a:t>
            </a:r>
            <a:r>
              <a:rPr lang="en-US" altLang="zh-CN" sz="1600" dirty="0" err="1">
                <a:solidFill>
                  <a:srgbClr val="000066"/>
                </a:solidFill>
                <a:latin typeface="system-ui"/>
              </a:rPr>
              <a:t>Hanxin</a:t>
            </a:r>
            <a:r>
              <a:rPr lang="en-US" altLang="zh-CN" sz="1600" dirty="0">
                <a:solidFill>
                  <a:srgbClr val="000066"/>
                </a:solidFill>
                <a:latin typeface="system-ui"/>
              </a:rPr>
              <a:t> Zhan</a:t>
            </a:r>
            <a:r>
              <a:rPr lang="zh-CN" altLang="en-US" sz="1600" dirty="0">
                <a:solidFill>
                  <a:srgbClr val="000066"/>
                </a:solidFill>
                <a:latin typeface="system-ui"/>
              </a:rPr>
              <a:t> </a:t>
            </a:r>
            <a:r>
              <a:rPr lang="en-US" altLang="zh-CN" sz="1600" dirty="0">
                <a:solidFill>
                  <a:srgbClr val="000066"/>
                </a:solidFill>
                <a:latin typeface="system-ui"/>
              </a:rPr>
              <a:t>et</a:t>
            </a:r>
            <a:r>
              <a:rPr lang="zh-CN" altLang="en-US" sz="1600" dirty="0">
                <a:solidFill>
                  <a:srgbClr val="000066"/>
                </a:solidFill>
                <a:latin typeface="system-ui"/>
              </a:rPr>
              <a:t> </a:t>
            </a:r>
            <a:r>
              <a:rPr lang="en-US" altLang="zh-CN" sz="1600" dirty="0">
                <a:solidFill>
                  <a:srgbClr val="000066"/>
                </a:solidFill>
                <a:latin typeface="system-ui"/>
              </a:rPr>
              <a:t>al.,</a:t>
            </a:r>
            <a:r>
              <a:rPr lang="zh-CN" altLang="en-US" sz="1600" dirty="0">
                <a:solidFill>
                  <a:srgbClr val="000066"/>
                </a:solidFill>
                <a:latin typeface="system-ui"/>
              </a:rPr>
              <a:t> </a:t>
            </a:r>
            <a:r>
              <a:rPr lang="en-US" altLang="zh-CN" sz="1600" dirty="0">
                <a:solidFill>
                  <a:srgbClr val="000066"/>
                </a:solidFill>
                <a:latin typeface="system-ui"/>
              </a:rPr>
              <a:t>Cell Rep Med, 2022</a:t>
            </a:r>
            <a:r>
              <a:rPr lang="zh-CN" altLang="en-US" sz="1600" dirty="0">
                <a:solidFill>
                  <a:srgbClr val="000066"/>
                </a:solidFill>
                <a:latin typeface="system-ui"/>
              </a:rPr>
              <a:t> </a:t>
            </a:r>
            <a:r>
              <a:rPr lang="en-US" altLang="zh-CN" sz="1600" dirty="0">
                <a:solidFill>
                  <a:srgbClr val="000066"/>
                </a:solidFill>
                <a:latin typeface="system-ui"/>
              </a:rPr>
              <a:t>) </a:t>
            </a:r>
            <a:endParaRPr lang="zh-CN" altLang="en-US" sz="1600" dirty="0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45335873-FFC0-95A7-A1D9-C0A293332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073" y="2117053"/>
            <a:ext cx="3795291" cy="3649318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3395AEE7-9554-1E02-6ADD-5A21BB1B5E1C}"/>
              </a:ext>
            </a:extLst>
          </p:cNvPr>
          <p:cNvSpPr txBox="1"/>
          <p:nvPr/>
        </p:nvSpPr>
        <p:spPr>
          <a:xfrm>
            <a:off x="8475193" y="5805722"/>
            <a:ext cx="2473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FIGURE 1 | The heritability gap </a:t>
            </a:r>
            <a:endParaRPr lang="en-US" altLang="zh-CN" sz="1400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2F55BB3-5ED2-E0AD-A6C3-41B71ACB2FAF}"/>
              </a:ext>
            </a:extLst>
          </p:cNvPr>
          <p:cNvSpPr txBox="1"/>
          <p:nvPr/>
        </p:nvSpPr>
        <p:spPr>
          <a:xfrm>
            <a:off x="5183626" y="2820217"/>
            <a:ext cx="2473049" cy="181588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0" dirty="0">
                <a:solidFill>
                  <a:srgbClr val="000066"/>
                </a:solidFill>
                <a:effectLst/>
                <a:latin typeface="Univers" panose="020B0503020202020204" pitchFamily="34" charset="0"/>
              </a:rPr>
              <a:t>Possible explanations for the heritability gap include </a:t>
            </a:r>
            <a:r>
              <a:rPr lang="en-US" altLang="zh-CN" sz="1600" b="1" dirty="0">
                <a:solidFill>
                  <a:srgbClr val="C00000"/>
                </a:solidFill>
                <a:effectLst/>
                <a:latin typeface="Univers" panose="020B0503020202020204" pitchFamily="34" charset="0"/>
              </a:rPr>
              <a:t>G</a:t>
            </a:r>
            <a:r>
              <a:rPr lang="zh-CN" altLang="en-US" sz="1600" b="1" dirty="0">
                <a:solidFill>
                  <a:srgbClr val="C00000"/>
                </a:solidFill>
                <a:effectLst/>
                <a:latin typeface="Univers" panose="020B0503020202020204" pitchFamily="34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effectLst/>
                <a:latin typeface="Univers" panose="020B0503020202020204" pitchFamily="34" charset="0"/>
              </a:rPr>
              <a:t>× E</a:t>
            </a:r>
            <a:r>
              <a:rPr lang="en-US" altLang="zh-CN" sz="1600" b="0" dirty="0">
                <a:solidFill>
                  <a:srgbClr val="C00000"/>
                </a:solidFill>
                <a:effectLst/>
                <a:latin typeface="Univers" panose="020B0503020202020204" pitchFamily="34" charset="0"/>
              </a:rPr>
              <a:t>, </a:t>
            </a:r>
            <a:r>
              <a:rPr lang="en-US" altLang="zh-CN" sz="1600" b="0" dirty="0">
                <a:solidFill>
                  <a:srgbClr val="000066"/>
                </a:solidFill>
                <a:effectLst/>
                <a:latin typeface="Univers" panose="020B0503020202020204" pitchFamily="34" charset="0"/>
              </a:rPr>
              <a:t>inherited rare genetic variants, and</a:t>
            </a:r>
            <a:r>
              <a:rPr lang="zh-CN" altLang="en-US" sz="1600" b="0" dirty="0">
                <a:solidFill>
                  <a:srgbClr val="000066"/>
                </a:solidFill>
                <a:effectLst/>
                <a:latin typeface="Univers" panose="020B0503020202020204" pitchFamily="34" charset="0"/>
              </a:rPr>
              <a:t> </a:t>
            </a:r>
            <a:r>
              <a:rPr lang="en-US" altLang="zh-CN" sz="1600" b="0" dirty="0">
                <a:solidFill>
                  <a:srgbClr val="000066"/>
                </a:solidFill>
                <a:effectLst/>
                <a:latin typeface="Univers" panose="020B0503020202020204" pitchFamily="34" charset="0"/>
              </a:rPr>
              <a:t>overestimation of heritability in twin studies.</a:t>
            </a:r>
            <a:endParaRPr lang="en-US" altLang="zh-CN" sz="1600" dirty="0">
              <a:solidFill>
                <a:srgbClr val="000066"/>
              </a:solidFill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D4DA4ED0-26F5-D1E7-EB5B-10016E6A0550}"/>
              </a:ext>
            </a:extLst>
          </p:cNvPr>
          <p:cNvCxnSpPr>
            <a:cxnSpLocks/>
          </p:cNvCxnSpPr>
          <p:nvPr/>
        </p:nvCxnSpPr>
        <p:spPr>
          <a:xfrm>
            <a:off x="7743759" y="3710801"/>
            <a:ext cx="384241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灯片编号占位符 48">
            <a:extLst>
              <a:ext uri="{FF2B5EF4-FFF2-40B4-BE49-F238E27FC236}">
                <a16:creationId xmlns:a16="http://schemas.microsoft.com/office/drawing/2014/main" id="{C8BAE1C5-9858-4F46-7147-B88B0CF79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4BF-686E-3543-9E85-DA7DD2AF22D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5711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5BA169-A23F-E40F-25C7-B0C57463D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4BF-686E-3543-9E85-DA7DD2AF22DF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3D6A2AE5-2897-491C-1424-8DD49DE20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806" y="368156"/>
            <a:ext cx="10339754" cy="625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Childhood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maltreatment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has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lasting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consequences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4AA5C8-88A0-ABFF-3787-7054E23547FE}"/>
              </a:ext>
            </a:extLst>
          </p:cNvPr>
          <p:cNvSpPr txBox="1"/>
          <p:nvPr/>
        </p:nvSpPr>
        <p:spPr>
          <a:xfrm>
            <a:off x="448799" y="1135976"/>
            <a:ext cx="11439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hildhood</a:t>
            </a:r>
            <a:r>
              <a:rPr lang="zh-CN" alt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maltreatment:</a:t>
            </a:r>
            <a:r>
              <a:rPr lang="zh-CN" alt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</a:t>
            </a:r>
            <a:r>
              <a:rPr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abuse,</a:t>
            </a:r>
            <a:r>
              <a:rPr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emotional</a:t>
            </a:r>
            <a:r>
              <a:rPr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abuse,</a:t>
            </a:r>
            <a:r>
              <a:rPr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sex</a:t>
            </a:r>
            <a:r>
              <a:rPr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abuse,</a:t>
            </a:r>
            <a:r>
              <a:rPr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physical</a:t>
            </a:r>
            <a:r>
              <a:rPr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neglect,</a:t>
            </a:r>
            <a:r>
              <a:rPr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emotional</a:t>
            </a:r>
            <a:r>
              <a:rPr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neglect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0" i="0" dirty="0">
              <a:solidFill>
                <a:srgbClr val="00006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B29628-FE61-6CE1-6D08-9FBF038A40E2}"/>
              </a:ext>
            </a:extLst>
          </p:cNvPr>
          <p:cNvSpPr txBox="1"/>
          <p:nvPr/>
        </p:nvSpPr>
        <p:spPr>
          <a:xfrm>
            <a:off x="5138293" y="6115045"/>
            <a:ext cx="6386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(Elizabeth T.C. Lippard</a:t>
            </a:r>
            <a:r>
              <a:rPr lang="zh-CN" altLang="en-US" sz="160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zh-CN" altLang="en-US" sz="160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60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Charles B. </a:t>
            </a:r>
            <a:r>
              <a:rPr lang="en-US" altLang="zh-CN" sz="1600" dirty="0" err="1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Nemeroff</a:t>
            </a:r>
            <a:r>
              <a:rPr lang="en-US" altLang="zh-CN" sz="160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1600" i="1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 J Psychiatry </a:t>
            </a:r>
            <a:r>
              <a:rPr lang="en-US" altLang="zh-CN" sz="160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2020) </a:t>
            </a:r>
            <a:endParaRPr lang="en-US" altLang="zh-CN" sz="1200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49A5B9E-698F-4098-7C5C-71BAC5272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410" y="2064727"/>
            <a:ext cx="9437179" cy="31378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96EC48F-0BFD-944E-0B97-65B6C5CE8391}"/>
              </a:ext>
            </a:extLst>
          </p:cNvPr>
          <p:cNvSpPr txBox="1"/>
          <p:nvPr/>
        </p:nvSpPr>
        <p:spPr>
          <a:xfrm>
            <a:off x="448799" y="5314960"/>
            <a:ext cx="10889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Exposure to childhood maltreatment at any point during development (red bar) can result in long-lasting consequences, including increasing disease vulnerability and illness severity in mood disorders. </a:t>
            </a:r>
          </a:p>
        </p:txBody>
      </p:sp>
    </p:spTree>
    <p:extLst>
      <p:ext uri="{BB962C8B-B14F-4D97-AF65-F5344CB8AC3E}">
        <p14:creationId xmlns:p14="http://schemas.microsoft.com/office/powerpoint/2010/main" val="935035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5BA169-A23F-E40F-25C7-B0C57463D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4BF-686E-3543-9E85-DA7DD2AF22DF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3D6A2AE5-2897-491C-1424-8DD49DE20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42189" y="406016"/>
            <a:ext cx="10339754" cy="625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Methods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4AA5C8-88A0-ABFF-3787-7054E23547FE}"/>
              </a:ext>
            </a:extLst>
          </p:cNvPr>
          <p:cNvSpPr txBox="1"/>
          <p:nvPr/>
        </p:nvSpPr>
        <p:spPr>
          <a:xfrm>
            <a:off x="617581" y="1438306"/>
            <a:ext cx="4329432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Genome- wide environment interaction analysis:</a:t>
            </a:r>
            <a:r>
              <a:rPr lang="zh-CN" alt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SPAGE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2400" b="1" i="0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700" b="1" i="0" dirty="0">
              <a:solidFill>
                <a:srgbClr val="C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2400" b="0" i="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0" i="0" dirty="0" err="1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SaddlePoint</a:t>
            </a:r>
            <a:r>
              <a:rPr lang="en-US" altLang="zh-CN" sz="2400" b="0" i="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Approximation implementation of G</a:t>
            </a:r>
            <a:r>
              <a:rPr lang="zh-CN" altLang="en-US" sz="2400" b="0" i="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0" i="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×</a:t>
            </a:r>
            <a:r>
              <a:rPr lang="zh-CN" altLang="en-US" sz="2400" b="0" i="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0" i="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 efficiently analyze large samples while controlling for unbalanced case-control ratios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save</a:t>
            </a:r>
            <a:r>
              <a:rPr lang="zh-CN" altLang="en-US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en-US" altLang="zh-CN" sz="2400" b="0" i="0" dirty="0">
              <a:solidFill>
                <a:srgbClr val="00006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400" b="0" i="0" dirty="0">
              <a:solidFill>
                <a:srgbClr val="00006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E4A8BA2C-798D-6465-C17A-CC077FCBDFF2}"/>
              </a:ext>
            </a:extLst>
          </p:cNvPr>
          <p:cNvGrpSpPr/>
          <p:nvPr/>
        </p:nvGrpSpPr>
        <p:grpSpPr>
          <a:xfrm>
            <a:off x="5749871" y="573186"/>
            <a:ext cx="5603929" cy="5455037"/>
            <a:chOff x="5169634" y="1018645"/>
            <a:chExt cx="5603929" cy="545503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11766AE-A5E3-67C4-26EF-BEC27564AA19}"/>
                </a:ext>
              </a:extLst>
            </p:cNvPr>
            <p:cNvSpPr/>
            <p:nvPr/>
          </p:nvSpPr>
          <p:spPr>
            <a:xfrm>
              <a:off x="5803549" y="1039813"/>
              <a:ext cx="1847340" cy="5232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Discovery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Sample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kumimoji="1"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(UK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Biobank)</a:t>
              </a:r>
              <a:endParaRPr kumimoji="1" lang="zh-CN" alt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69004C9-4468-BCE7-B2D2-4466B9ABD355}"/>
                </a:ext>
              </a:extLst>
            </p:cNvPr>
            <p:cNvSpPr/>
            <p:nvPr/>
          </p:nvSpPr>
          <p:spPr>
            <a:xfrm>
              <a:off x="5717339" y="1930215"/>
              <a:ext cx="1039376" cy="4924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threshold: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5e-08</a:t>
              </a:r>
              <a:endParaRPr kumimoji="1" lang="zh-CN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1A6FE3D-200A-2CAF-8B25-94795EED82B7}"/>
                </a:ext>
              </a:extLst>
            </p:cNvPr>
            <p:cNvSpPr/>
            <p:nvPr/>
          </p:nvSpPr>
          <p:spPr>
            <a:xfrm>
              <a:off x="7089738" y="2698554"/>
              <a:ext cx="1516011" cy="372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Top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SNPs</a:t>
              </a:r>
              <a:endParaRPr kumimoji="1" lang="zh-CN" alt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" name="肘形连接符 13">
              <a:extLst>
                <a:ext uri="{FF2B5EF4-FFF2-40B4-BE49-F238E27FC236}">
                  <a16:creationId xmlns:a16="http://schemas.microsoft.com/office/drawing/2014/main" id="{6DB6F2C8-D6E4-7F81-E94C-34FCBF820CC3}"/>
                </a:ext>
              </a:extLst>
            </p:cNvPr>
            <p:cNvCxnSpPr>
              <a:cxnSpLocks/>
              <a:stCxn id="12" idx="2"/>
              <a:endCxn id="13" idx="1"/>
            </p:cNvCxnSpPr>
            <p:nvPr/>
          </p:nvCxnSpPr>
          <p:spPr>
            <a:xfrm rot="16200000" flipH="1">
              <a:off x="6432403" y="2227244"/>
              <a:ext cx="461958" cy="85271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ABA0178-E394-4A95-3210-1DBC1FA935DA}"/>
                </a:ext>
              </a:extLst>
            </p:cNvPr>
            <p:cNvSpPr/>
            <p:nvPr/>
          </p:nvSpPr>
          <p:spPr>
            <a:xfrm>
              <a:off x="7047803" y="1920207"/>
              <a:ext cx="917667" cy="4899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threshold: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1e-05</a:t>
              </a:r>
              <a:endParaRPr kumimoji="1" lang="zh-CN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1AF157B-54CD-94AE-CF22-EEF0764FB2A2}"/>
                </a:ext>
              </a:extLst>
            </p:cNvPr>
            <p:cNvSpPr/>
            <p:nvPr/>
          </p:nvSpPr>
          <p:spPr>
            <a:xfrm>
              <a:off x="8569750" y="1920077"/>
              <a:ext cx="1534550" cy="4899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G-by-E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validation</a:t>
              </a:r>
              <a:endParaRPr kumimoji="1" lang="zh-CN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8" name="肘形连接符 17">
              <a:extLst>
                <a:ext uri="{FF2B5EF4-FFF2-40B4-BE49-F238E27FC236}">
                  <a16:creationId xmlns:a16="http://schemas.microsoft.com/office/drawing/2014/main" id="{DCA8A5B8-BE4F-9E7D-9C93-E8B5ECDED7B1}"/>
                </a:ext>
              </a:extLst>
            </p:cNvPr>
            <p:cNvCxnSpPr>
              <a:cxnSpLocks/>
              <a:stCxn id="16" idx="2"/>
              <a:endCxn id="13" idx="3"/>
            </p:cNvCxnSpPr>
            <p:nvPr/>
          </p:nvCxnSpPr>
          <p:spPr>
            <a:xfrm rot="5400000">
              <a:off x="8734110" y="2281663"/>
              <a:ext cx="474555" cy="73127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D242113A-84D1-1CB8-1CD1-E48A449F4B2A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7965470" y="2165051"/>
              <a:ext cx="604280" cy="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D988BAD-E887-2B01-E005-4A8BC7FC77CD}"/>
                </a:ext>
              </a:extLst>
            </p:cNvPr>
            <p:cNvSpPr/>
            <p:nvPr/>
          </p:nvSpPr>
          <p:spPr>
            <a:xfrm>
              <a:off x="5563556" y="3493961"/>
              <a:ext cx="2564027" cy="554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Validation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1: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kumimoji="1"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Incident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MDD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&amp;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Survival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  <a:endParaRPr kumimoji="1" lang="zh-CN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F9B1727-F4AC-BC16-294D-9BCA68CA7509}"/>
                </a:ext>
              </a:extLst>
            </p:cNvPr>
            <p:cNvSpPr/>
            <p:nvPr/>
          </p:nvSpPr>
          <p:spPr>
            <a:xfrm>
              <a:off x="5555577" y="4904147"/>
              <a:ext cx="2564027" cy="554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Validation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3: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kumimoji="1"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Adults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cognition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</a:t>
              </a:r>
              <a:endParaRPr kumimoji="1" lang="zh-CN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5A51519-64AA-D535-CF8A-479DAE8C823F}"/>
                </a:ext>
              </a:extLst>
            </p:cNvPr>
            <p:cNvSpPr/>
            <p:nvPr/>
          </p:nvSpPr>
          <p:spPr>
            <a:xfrm>
              <a:off x="5563556" y="4202495"/>
              <a:ext cx="2564026" cy="5541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Validation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2: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kumimoji="1" lang="en-US" altLang="zh-CN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Adolescents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child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behaviors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3EDE6CB-A1E5-7F56-9F31-978C3AF66428}"/>
                </a:ext>
              </a:extLst>
            </p:cNvPr>
            <p:cNvSpPr/>
            <p:nvPr/>
          </p:nvSpPr>
          <p:spPr>
            <a:xfrm>
              <a:off x="6508480" y="6022657"/>
              <a:ext cx="2913979" cy="451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Functional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annotation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enrichment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5AF6F95-A86C-44F8-0104-E166099A1958}"/>
                </a:ext>
              </a:extLst>
            </p:cNvPr>
            <p:cNvSpPr/>
            <p:nvPr/>
          </p:nvSpPr>
          <p:spPr>
            <a:xfrm>
              <a:off x="8613389" y="3481428"/>
              <a:ext cx="1772229" cy="19769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Cross-diagnosis: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Bipolar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Disorder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Anxiety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Addiction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Alcohol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Disorder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Post-traumatic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stress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disorder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Psychotic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experience</a:t>
              </a: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Self-harm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behaviors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6DEBD1D-9156-4F6A-B22D-100B8B14E8D8}"/>
                </a:ext>
              </a:extLst>
            </p:cNvPr>
            <p:cNvSpPr/>
            <p:nvPr/>
          </p:nvSpPr>
          <p:spPr>
            <a:xfrm>
              <a:off x="5169634" y="3356723"/>
              <a:ext cx="5603929" cy="226095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99DF970-E008-C8DA-B928-517417F630D6}"/>
                </a:ext>
              </a:extLst>
            </p:cNvPr>
            <p:cNvSpPr/>
            <p:nvPr/>
          </p:nvSpPr>
          <p:spPr>
            <a:xfrm>
              <a:off x="8413355" y="1018645"/>
              <a:ext cx="1847340" cy="5232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Validation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Sample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kumimoji="1"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kumimoji="1" lang="en-US" altLang="zh-CN" sz="1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(ABCD)</a:t>
              </a:r>
              <a:endParaRPr kumimoji="1" lang="zh-CN" alt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2059710E-4B57-A1C7-0521-61E1D5924977}"/>
                </a:ext>
              </a:extLst>
            </p:cNvPr>
            <p:cNvCxnSpPr>
              <a:cxnSpLocks/>
              <a:stCxn id="27" idx="2"/>
              <a:endCxn id="16" idx="0"/>
            </p:cNvCxnSpPr>
            <p:nvPr/>
          </p:nvCxnSpPr>
          <p:spPr>
            <a:xfrm>
              <a:off x="9337025" y="1541864"/>
              <a:ext cx="0" cy="378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左大括号 75">
              <a:extLst>
                <a:ext uri="{FF2B5EF4-FFF2-40B4-BE49-F238E27FC236}">
                  <a16:creationId xmlns:a16="http://schemas.microsoft.com/office/drawing/2014/main" id="{25824A22-92CE-B40A-019D-90966A410F3C}"/>
                </a:ext>
              </a:extLst>
            </p:cNvPr>
            <p:cNvSpPr/>
            <p:nvPr/>
          </p:nvSpPr>
          <p:spPr>
            <a:xfrm rot="5400000">
              <a:off x="6584525" y="1083635"/>
              <a:ext cx="316074" cy="1377085"/>
            </a:xfrm>
            <a:prstGeom prst="leftBrace">
              <a:avLst>
                <a:gd name="adj1" fmla="val 8333"/>
                <a:gd name="adj2" fmla="val 4892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cxnSp>
          <p:nvCxnSpPr>
            <p:cNvPr id="81" name="直线箭头连接符 80">
              <a:extLst>
                <a:ext uri="{FF2B5EF4-FFF2-40B4-BE49-F238E27FC236}">
                  <a16:creationId xmlns:a16="http://schemas.microsoft.com/office/drawing/2014/main" id="{2FC0D243-FAC4-31C6-7264-B21F5FDFC85A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7965470" y="3144343"/>
              <a:ext cx="6129" cy="212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箭头连接符 82">
              <a:extLst>
                <a:ext uri="{FF2B5EF4-FFF2-40B4-BE49-F238E27FC236}">
                  <a16:creationId xmlns:a16="http://schemas.microsoft.com/office/drawing/2014/main" id="{1A569A54-DA66-847C-2B9F-AD4E0172E962}"/>
                </a:ext>
              </a:extLst>
            </p:cNvPr>
            <p:cNvCxnSpPr>
              <a:cxnSpLocks/>
              <a:stCxn id="26" idx="2"/>
              <a:endCxn id="23" idx="0"/>
            </p:cNvCxnSpPr>
            <p:nvPr/>
          </p:nvCxnSpPr>
          <p:spPr>
            <a:xfrm flipH="1">
              <a:off x="7965470" y="5617678"/>
              <a:ext cx="6129" cy="4049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79FB4F0C-A24C-50F2-D260-5BA537C9BBCF}"/>
              </a:ext>
            </a:extLst>
          </p:cNvPr>
          <p:cNvSpPr txBox="1"/>
          <p:nvPr/>
        </p:nvSpPr>
        <p:spPr>
          <a:xfrm>
            <a:off x="739911" y="5971438"/>
            <a:ext cx="3167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en-US" altLang="zh-CN" sz="1400" dirty="0" err="1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Wenjian</a:t>
            </a:r>
            <a:r>
              <a:rPr kumimoji="1" lang="en-US" altLang="zh-CN" sz="1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Bi,</a:t>
            </a:r>
            <a:r>
              <a:rPr kumimoji="1" lang="zh-CN" altLang="en-US" sz="1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 J Hum Genet, 2019)</a:t>
            </a:r>
            <a:r>
              <a:rPr kumimoji="1" lang="zh-CN" altLang="en-US" sz="1400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722E4B6C-09AF-03DC-D90A-E4A7CEF5E0EB}"/>
              </a:ext>
            </a:extLst>
          </p:cNvPr>
          <p:cNvSpPr txBox="1"/>
          <p:nvPr/>
        </p:nvSpPr>
        <p:spPr>
          <a:xfrm>
            <a:off x="7514896" y="6129671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FIGURE </a:t>
            </a:r>
            <a:r>
              <a:rPr lang="en-US" altLang="zh-CN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80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| Flow</a:t>
            </a:r>
            <a:r>
              <a:rPr lang="zh-CN" altLang="en-US" sz="180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0000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Chart</a:t>
            </a:r>
            <a:endParaRPr lang="en-US" altLang="zh-CN" sz="1800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48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25BA169-A23F-E40F-25C7-B0C57463D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4BF-686E-3543-9E85-DA7DD2AF22DF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3D6A2AE5-2897-491C-1424-8DD49DE20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806" y="368156"/>
            <a:ext cx="10339754" cy="625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SPAGE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analysis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identified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top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risk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loci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8725B1E-2BE0-96FD-3659-B0C63E3BA0DA}"/>
              </a:ext>
            </a:extLst>
          </p:cNvPr>
          <p:cNvGrpSpPr/>
          <p:nvPr/>
        </p:nvGrpSpPr>
        <p:grpSpPr>
          <a:xfrm>
            <a:off x="58992" y="3231867"/>
            <a:ext cx="5950857" cy="2806351"/>
            <a:chOff x="0" y="3231867"/>
            <a:chExt cx="5950857" cy="280635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EBE5EB7-24EE-26C0-3367-3C5A6A2AC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8" b="50905"/>
            <a:stretch/>
          </p:blipFill>
          <p:spPr>
            <a:xfrm>
              <a:off x="0" y="3231867"/>
              <a:ext cx="5950857" cy="250955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85D2C6E-B454-A5AA-D790-4BC804FCD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4230" r="3432"/>
            <a:stretch/>
          </p:blipFill>
          <p:spPr>
            <a:xfrm>
              <a:off x="15766" y="5741420"/>
              <a:ext cx="5820230" cy="296798"/>
            </a:xfrm>
            <a:prstGeom prst="rect">
              <a:avLst/>
            </a:prstGeom>
          </p:spPr>
        </p:pic>
      </p:grpSp>
      <p:graphicFrame>
        <p:nvGraphicFramePr>
          <p:cNvPr id="9" name="表格 2">
            <a:extLst>
              <a:ext uri="{FF2B5EF4-FFF2-40B4-BE49-F238E27FC236}">
                <a16:creationId xmlns:a16="http://schemas.microsoft.com/office/drawing/2014/main" id="{6E81956C-C165-D3DE-8BCE-6025BCBF1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017229"/>
              </p:ext>
            </p:extLst>
          </p:nvPr>
        </p:nvGraphicFramePr>
        <p:xfrm>
          <a:off x="2717747" y="1202217"/>
          <a:ext cx="812208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2460">
                  <a:extLst>
                    <a:ext uri="{9D8B030D-6E8A-4147-A177-3AD203B41FA5}">
                      <a16:colId xmlns:a16="http://schemas.microsoft.com/office/drawing/2014/main" val="3181837194"/>
                    </a:ext>
                  </a:extLst>
                </a:gridCol>
                <a:gridCol w="3486374">
                  <a:extLst>
                    <a:ext uri="{9D8B030D-6E8A-4147-A177-3AD203B41FA5}">
                      <a16:colId xmlns:a16="http://schemas.microsoft.com/office/drawing/2014/main" val="3300331625"/>
                    </a:ext>
                  </a:extLst>
                </a:gridCol>
                <a:gridCol w="1265111">
                  <a:extLst>
                    <a:ext uri="{9D8B030D-6E8A-4147-A177-3AD203B41FA5}">
                      <a16:colId xmlns:a16="http://schemas.microsoft.com/office/drawing/2014/main" val="2202480376"/>
                    </a:ext>
                  </a:extLst>
                </a:gridCol>
                <a:gridCol w="1118137">
                  <a:extLst>
                    <a:ext uri="{9D8B030D-6E8A-4147-A177-3AD203B41FA5}">
                      <a16:colId xmlns:a16="http://schemas.microsoft.com/office/drawing/2014/main" val="19666205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MDD</a:t>
                      </a:r>
                      <a:r>
                        <a:rPr lang="zh-CN" alt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definition</a:t>
                      </a:r>
                      <a:endParaRPr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Case</a:t>
                      </a:r>
                      <a:endParaRPr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Control</a:t>
                      </a:r>
                      <a:endParaRPr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09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Discovery</a:t>
                      </a:r>
                      <a:r>
                        <a:rPr lang="zh-CN" alt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sample</a:t>
                      </a:r>
                      <a:endParaRPr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DSM-IV</a:t>
                      </a:r>
                      <a:r>
                        <a:rPr lang="zh-CN" alt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</a:t>
                      </a:r>
                      <a:r>
                        <a:rPr lang="zh-CN" alt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</a:t>
                      </a:r>
                      <a:r>
                        <a:rPr lang="zh-CN" alt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mental</a:t>
                      </a:r>
                      <a:r>
                        <a:rPr lang="zh-CN" alt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health</a:t>
                      </a:r>
                      <a:r>
                        <a:rPr lang="zh-CN" alt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questionnaire</a:t>
                      </a:r>
                      <a:endParaRPr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26,664</a:t>
                      </a:r>
                      <a:endParaRPr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85,716</a:t>
                      </a:r>
                      <a:endParaRPr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142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Validation</a:t>
                      </a:r>
                      <a:r>
                        <a:rPr lang="zh-CN" alt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sample</a:t>
                      </a:r>
                      <a:endParaRPr lang="zh-CN" altLang="en-US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KSADS</a:t>
                      </a:r>
                      <a:r>
                        <a:rPr lang="zh-CN" alt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youth</a:t>
                      </a:r>
                      <a:r>
                        <a:rPr lang="zh-CN" alt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reported</a:t>
                      </a:r>
                      <a:endParaRPr lang="zh-CN" altLang="en-US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220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3,557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213414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CADBE6F-AF5D-FC9B-45F5-0E41D3400643}"/>
              </a:ext>
            </a:extLst>
          </p:cNvPr>
          <p:cNvSpPr txBox="1"/>
          <p:nvPr/>
        </p:nvSpPr>
        <p:spPr>
          <a:xfrm>
            <a:off x="665581" y="1284593"/>
            <a:ext cx="1668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</a:t>
            </a:r>
            <a:r>
              <a:rPr kumimoji="1" lang="zh-CN" altLang="en-US" sz="24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endParaRPr kumimoji="1" lang="zh-CN" altLang="en-US" sz="2400" b="1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F5D6E92-C936-C9BE-B0F0-8AD14D8A261F}"/>
              </a:ext>
            </a:extLst>
          </p:cNvPr>
          <p:cNvCxnSpPr>
            <a:cxnSpLocks/>
          </p:cNvCxnSpPr>
          <p:nvPr/>
        </p:nvCxnSpPr>
        <p:spPr>
          <a:xfrm>
            <a:off x="5068209" y="3106504"/>
            <a:ext cx="700651" cy="27519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24244CE-D599-86AC-D764-191485EFD5B3}"/>
              </a:ext>
            </a:extLst>
          </p:cNvPr>
          <p:cNvSpPr txBox="1"/>
          <p:nvPr/>
        </p:nvSpPr>
        <p:spPr>
          <a:xfrm>
            <a:off x="3836310" y="2791527"/>
            <a:ext cx="1456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rs748174876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34319F-43A9-9B2F-0978-02938157A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2" t="12766" r="8124" b="13926"/>
          <a:stretch/>
        </p:blipFill>
        <p:spPr>
          <a:xfrm>
            <a:off x="6951487" y="2976193"/>
            <a:ext cx="3703327" cy="3349788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156AEF0-967F-C440-F5BD-EF2A96BE40D5}"/>
              </a:ext>
            </a:extLst>
          </p:cNvPr>
          <p:cNvCxnSpPr>
            <a:cxnSpLocks/>
          </p:cNvCxnSpPr>
          <p:nvPr/>
        </p:nvCxnSpPr>
        <p:spPr>
          <a:xfrm>
            <a:off x="7366780" y="3063879"/>
            <a:ext cx="346626" cy="28164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3B1E771-CEDE-007F-9E97-5188000997C5}"/>
              </a:ext>
            </a:extLst>
          </p:cNvPr>
          <p:cNvSpPr txBox="1"/>
          <p:nvPr/>
        </p:nvSpPr>
        <p:spPr>
          <a:xfrm>
            <a:off x="2094271" y="6282813"/>
            <a:ext cx="1850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Discovery</a:t>
            </a:r>
            <a:r>
              <a:rPr kumimoji="1" lang="zh-CN" altLang="en-US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</a:t>
            </a:r>
            <a:endParaRPr kumimoji="1" lang="zh-CN" altLang="en-US" b="1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36EED81-5787-561A-A3BF-7EFAD1FA6357}"/>
              </a:ext>
            </a:extLst>
          </p:cNvPr>
          <p:cNvSpPr txBox="1"/>
          <p:nvPr/>
        </p:nvSpPr>
        <p:spPr>
          <a:xfrm>
            <a:off x="7856642" y="6305178"/>
            <a:ext cx="189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Validation</a:t>
            </a:r>
            <a:r>
              <a:rPr kumimoji="1" lang="zh-CN" altLang="en-US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</a:t>
            </a:r>
            <a:endParaRPr kumimoji="1" lang="zh-CN" altLang="en-US" b="1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E3E4255-0E7C-0B68-978F-5BA5706A2D9C}"/>
              </a:ext>
            </a:extLst>
          </p:cNvPr>
          <p:cNvSpPr txBox="1"/>
          <p:nvPr/>
        </p:nvSpPr>
        <p:spPr>
          <a:xfrm>
            <a:off x="6009849" y="2792610"/>
            <a:ext cx="2344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1800" b="0" i="0" u="none" strike="noStrike" dirty="0">
                <a:solidFill>
                  <a:srgbClr val="000066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rs7233072</a:t>
            </a:r>
          </a:p>
        </p:txBody>
      </p:sp>
    </p:spTree>
    <p:extLst>
      <p:ext uri="{BB962C8B-B14F-4D97-AF65-F5344CB8AC3E}">
        <p14:creationId xmlns:p14="http://schemas.microsoft.com/office/powerpoint/2010/main" val="2469215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7F7F9CA-6498-442A-F4AD-2C1E8C2F0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4BF-686E-3543-9E85-DA7DD2AF22DF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1D737E-3023-F3CE-AC14-F83F97660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837" y="3050351"/>
            <a:ext cx="3093350" cy="30186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BCD428-EC8A-099A-38BF-434061F6F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541" y="3068176"/>
            <a:ext cx="3036992" cy="3018661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9C3E0EA-70A7-5B51-5E26-9B82E762C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594549"/>
              </p:ext>
            </p:extLst>
          </p:nvPr>
        </p:nvGraphicFramePr>
        <p:xfrm>
          <a:off x="2712275" y="6129480"/>
          <a:ext cx="2260800" cy="360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706">
                  <a:extLst>
                    <a:ext uri="{9D8B030D-6E8A-4147-A177-3AD203B41FA5}">
                      <a16:colId xmlns:a16="http://schemas.microsoft.com/office/drawing/2014/main" val="2075184495"/>
                    </a:ext>
                  </a:extLst>
                </a:gridCol>
                <a:gridCol w="916094">
                  <a:extLst>
                    <a:ext uri="{9D8B030D-6E8A-4147-A177-3AD203B41FA5}">
                      <a16:colId xmlns:a16="http://schemas.microsoft.com/office/drawing/2014/main" val="1367516000"/>
                    </a:ext>
                  </a:extLst>
                </a:gridCol>
              </a:tblGrid>
              <a:tr h="3603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dirty="0"/>
                        <a:t>rs748174876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NFAM1</a:t>
                      </a:r>
                      <a:endParaRPr kumimoji="0" lang="zh-CN" altLang="en-US" sz="1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07236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64E0DB9-326E-96E3-70A8-6B0D5E264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88883"/>
              </p:ext>
            </p:extLst>
          </p:nvPr>
        </p:nvGraphicFramePr>
        <p:xfrm>
          <a:off x="6898814" y="6129481"/>
          <a:ext cx="2260800" cy="360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706">
                  <a:extLst>
                    <a:ext uri="{9D8B030D-6E8A-4147-A177-3AD203B41FA5}">
                      <a16:colId xmlns:a16="http://schemas.microsoft.com/office/drawing/2014/main" val="163965218"/>
                    </a:ext>
                  </a:extLst>
                </a:gridCol>
                <a:gridCol w="916094">
                  <a:extLst>
                    <a:ext uri="{9D8B030D-6E8A-4147-A177-3AD203B41FA5}">
                      <a16:colId xmlns:a16="http://schemas.microsoft.com/office/drawing/2014/main" val="588027762"/>
                    </a:ext>
                  </a:extLst>
                </a:gridCol>
              </a:tblGrid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rs7233072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MBP</a:t>
                      </a:r>
                      <a:endParaRPr kumimoji="0" lang="zh-CN" altLang="en-US" sz="1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11385"/>
                  </a:ext>
                </a:extLst>
              </a:tr>
            </a:tbl>
          </a:graphicData>
        </a:graphic>
      </p:graphicFrame>
      <p:graphicFrame>
        <p:nvGraphicFramePr>
          <p:cNvPr id="12" name="表格 2">
            <a:extLst>
              <a:ext uri="{FF2B5EF4-FFF2-40B4-BE49-F238E27FC236}">
                <a16:creationId xmlns:a16="http://schemas.microsoft.com/office/drawing/2014/main" id="{E6E77BEF-FD7C-6AE8-D802-8D0CBB44D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636650"/>
              </p:ext>
            </p:extLst>
          </p:nvPr>
        </p:nvGraphicFramePr>
        <p:xfrm>
          <a:off x="1163836" y="1500314"/>
          <a:ext cx="9620277" cy="1280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235">
                  <a:extLst>
                    <a:ext uri="{9D8B030D-6E8A-4147-A177-3AD203B41FA5}">
                      <a16:colId xmlns:a16="http://schemas.microsoft.com/office/drawing/2014/main" val="3735201826"/>
                    </a:ext>
                  </a:extLst>
                </a:gridCol>
                <a:gridCol w="1017639">
                  <a:extLst>
                    <a:ext uri="{9D8B030D-6E8A-4147-A177-3AD203B41FA5}">
                      <a16:colId xmlns:a16="http://schemas.microsoft.com/office/drawing/2014/main" val="2635854645"/>
                    </a:ext>
                  </a:extLst>
                </a:gridCol>
                <a:gridCol w="1253613">
                  <a:extLst>
                    <a:ext uri="{9D8B030D-6E8A-4147-A177-3AD203B41FA5}">
                      <a16:colId xmlns:a16="http://schemas.microsoft.com/office/drawing/2014/main" val="858666748"/>
                    </a:ext>
                  </a:extLst>
                </a:gridCol>
                <a:gridCol w="545690">
                  <a:extLst>
                    <a:ext uri="{9D8B030D-6E8A-4147-A177-3AD203B41FA5}">
                      <a16:colId xmlns:a16="http://schemas.microsoft.com/office/drawing/2014/main" val="2432995620"/>
                    </a:ext>
                  </a:extLst>
                </a:gridCol>
                <a:gridCol w="589935">
                  <a:extLst>
                    <a:ext uri="{9D8B030D-6E8A-4147-A177-3AD203B41FA5}">
                      <a16:colId xmlns:a16="http://schemas.microsoft.com/office/drawing/2014/main" val="755352958"/>
                    </a:ext>
                  </a:extLst>
                </a:gridCol>
                <a:gridCol w="1135626">
                  <a:extLst>
                    <a:ext uri="{9D8B030D-6E8A-4147-A177-3AD203B41FA5}">
                      <a16:colId xmlns:a16="http://schemas.microsoft.com/office/drawing/2014/main" val="2098356702"/>
                    </a:ext>
                  </a:extLst>
                </a:gridCol>
                <a:gridCol w="1474839">
                  <a:extLst>
                    <a:ext uri="{9D8B030D-6E8A-4147-A177-3AD203B41FA5}">
                      <a16:colId xmlns:a16="http://schemas.microsoft.com/office/drawing/2014/main" val="1122931567"/>
                    </a:ext>
                  </a:extLst>
                </a:gridCol>
                <a:gridCol w="1285814">
                  <a:extLst>
                    <a:ext uri="{9D8B030D-6E8A-4147-A177-3AD203B41FA5}">
                      <a16:colId xmlns:a16="http://schemas.microsoft.com/office/drawing/2014/main" val="268068667"/>
                    </a:ext>
                  </a:extLst>
                </a:gridCol>
                <a:gridCol w="1843886">
                  <a:extLst>
                    <a:ext uri="{9D8B030D-6E8A-4147-A177-3AD203B41FA5}">
                      <a16:colId xmlns:a16="http://schemas.microsoft.com/office/drawing/2014/main" val="1449247621"/>
                    </a:ext>
                  </a:extLst>
                </a:gridCol>
              </a:tblGrid>
              <a:tr h="4268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CHR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POS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REF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ALT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MAF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GE</a:t>
                      </a:r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p</a:t>
                      </a:r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value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mapped</a:t>
                      </a:r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gene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dpSNP</a:t>
                      </a:r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func</a:t>
                      </a:r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anno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9176626"/>
                  </a:ext>
                </a:extLst>
              </a:tr>
              <a:tr h="4268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42806664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rs748174876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CA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0.30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1.49E-08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NFAM1</a:t>
                      </a:r>
                      <a:endParaRPr lang="zh-CN" altLang="en-US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intronic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0987284"/>
                  </a:ext>
                </a:extLst>
              </a:tr>
              <a:tr h="4268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74762476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rs7233072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0.27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9.15E-06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MBP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intronic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2013916"/>
                  </a:ext>
                </a:extLst>
              </a:tr>
            </a:tbl>
          </a:graphicData>
        </a:graphic>
      </p:graphicFrame>
      <p:sp>
        <p:nvSpPr>
          <p:cNvPr id="13" name="Text Box 7">
            <a:extLst>
              <a:ext uri="{FF2B5EF4-FFF2-40B4-BE49-F238E27FC236}">
                <a16:creationId xmlns:a16="http://schemas.microsoft.com/office/drawing/2014/main" id="{3EB9E656-D456-D015-81B1-587D4BD89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806" y="368156"/>
            <a:ext cx="10339754" cy="625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Gene-environment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interaction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effects</a:t>
            </a:r>
          </a:p>
        </p:txBody>
      </p:sp>
    </p:spTree>
    <p:extLst>
      <p:ext uri="{BB962C8B-B14F-4D97-AF65-F5344CB8AC3E}">
        <p14:creationId xmlns:p14="http://schemas.microsoft.com/office/powerpoint/2010/main" val="637164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A99387-4FE2-61F3-7B35-B90CF0C89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4BF-686E-3543-9E85-DA7DD2AF22DF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049773A3-E7C0-FCA5-4FD6-67FFFA8F3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806" y="368156"/>
            <a:ext cx="10339754" cy="625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Incident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MDD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&amp;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Survival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analysis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C8DAA7C-91D0-37E3-4242-12E1510CC0EB}"/>
              </a:ext>
            </a:extLst>
          </p:cNvPr>
          <p:cNvSpPr txBox="1"/>
          <p:nvPr/>
        </p:nvSpPr>
        <p:spPr>
          <a:xfrm>
            <a:off x="957891" y="1291452"/>
            <a:ext cx="6766055" cy="4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</a:t>
            </a:r>
            <a:r>
              <a:rPr kumimoji="1" lang="zh-CN" altLang="en-US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size:</a:t>
            </a:r>
            <a:r>
              <a:rPr kumimoji="1" lang="zh-CN" altLang="en-US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n(case)=1,862</a:t>
            </a:r>
            <a:r>
              <a:rPr kumimoji="1" lang="zh-CN" altLang="en-US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kumimoji="1" lang="en-US" altLang="zh-CN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n(control)=84,886</a:t>
            </a:r>
            <a:endParaRPr lang="zh-CN" altLang="en-US" sz="2000" b="1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EADAF0-0770-7302-83D1-A284D7616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2" y="1793531"/>
            <a:ext cx="4459039" cy="4432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4D5CF8-028F-9883-6A4B-8CA50E49252D}"/>
              </a:ext>
            </a:extLst>
          </p:cNvPr>
          <p:cNvSpPr txBox="1"/>
          <p:nvPr/>
        </p:nvSpPr>
        <p:spPr>
          <a:xfrm>
            <a:off x="2336089" y="6156295"/>
            <a:ext cx="1658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Incident</a:t>
            </a:r>
            <a:r>
              <a:rPr kumimoji="1" lang="zh-CN" altLang="en-US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MDD</a:t>
            </a:r>
            <a:endParaRPr kumimoji="1" lang="zh-CN" altLang="en-US" sz="2000" b="1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C8AF96-4FA6-26E6-1864-538AB6ADCDFC}"/>
              </a:ext>
            </a:extLst>
          </p:cNvPr>
          <p:cNvSpPr txBox="1"/>
          <p:nvPr/>
        </p:nvSpPr>
        <p:spPr>
          <a:xfrm>
            <a:off x="7607832" y="6092944"/>
            <a:ext cx="2631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Cox</a:t>
            </a:r>
            <a:r>
              <a:rPr kumimoji="1" lang="zh-CN" altLang="en-US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kumimoji="1" lang="zh-CN" altLang="en-US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kumimoji="1" lang="zh-CN" altLang="en-US" sz="2000" b="1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ED01FD-82A6-7769-5E36-CAF016924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6" t="7823" r="2072" b="2230"/>
          <a:stretch/>
        </p:blipFill>
        <p:spPr>
          <a:xfrm>
            <a:off x="5651032" y="2018543"/>
            <a:ext cx="5482050" cy="3799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8E289DA-3598-BD93-C145-8B37E750F9C6}"/>
              </a:ext>
            </a:extLst>
          </p:cNvPr>
          <p:cNvSpPr txBox="1"/>
          <p:nvPr/>
        </p:nvSpPr>
        <p:spPr>
          <a:xfrm>
            <a:off x="6634961" y="2130699"/>
            <a:ext cx="1334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</a:t>
            </a:r>
            <a:r>
              <a:rPr kumimoji="1"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(95%CI)</a:t>
            </a:r>
            <a:r>
              <a:rPr kumimoji="1"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kumimoji="1"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kumimoji="1"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endParaRPr kumimoji="1"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07BAE9E8-2914-9801-CD38-665391B17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601034"/>
              </p:ext>
            </p:extLst>
          </p:nvPr>
        </p:nvGraphicFramePr>
        <p:xfrm>
          <a:off x="8851800" y="1409236"/>
          <a:ext cx="2260800" cy="360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706">
                  <a:extLst>
                    <a:ext uri="{9D8B030D-6E8A-4147-A177-3AD203B41FA5}">
                      <a16:colId xmlns:a16="http://schemas.microsoft.com/office/drawing/2014/main" val="2075184495"/>
                    </a:ext>
                  </a:extLst>
                </a:gridCol>
                <a:gridCol w="916094">
                  <a:extLst>
                    <a:ext uri="{9D8B030D-6E8A-4147-A177-3AD203B41FA5}">
                      <a16:colId xmlns:a16="http://schemas.microsoft.com/office/drawing/2014/main" val="1367516000"/>
                    </a:ext>
                  </a:extLst>
                </a:gridCol>
              </a:tblGrid>
              <a:tr h="3603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400" dirty="0"/>
                        <a:t>rs748174876</a:t>
                      </a:r>
                      <a:endParaRPr kumimoji="0" lang="zh-CN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NFAM1</a:t>
                      </a:r>
                      <a:endParaRPr kumimoji="0" lang="zh-CN" altLang="en-US" sz="1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07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050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DF7E6D7-ED63-B391-0A40-DEBAE154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4BF-686E-3543-9E85-DA7DD2AF22DF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4000B993-E4C0-1207-5476-0161C0CE9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806" y="368156"/>
            <a:ext cx="10339754" cy="625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Behavior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in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adolescence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&amp;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cognition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function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in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Adult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639943-5BD8-187A-78B0-6BC6A3D675F3}"/>
              </a:ext>
            </a:extLst>
          </p:cNvPr>
          <p:cNvSpPr txBox="1"/>
          <p:nvPr/>
        </p:nvSpPr>
        <p:spPr>
          <a:xfrm>
            <a:off x="742883" y="5459023"/>
            <a:ext cx="5365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Child</a:t>
            </a:r>
            <a:r>
              <a:rPr kumimoji="1" lang="zh-CN" altLang="en-US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behavior</a:t>
            </a:r>
            <a:r>
              <a:rPr kumimoji="1" lang="zh-CN" altLang="en-US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kumimoji="1" lang="zh-CN" altLang="en-US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adolescence</a:t>
            </a:r>
            <a:r>
              <a:rPr kumimoji="1" lang="zh-CN" altLang="en-US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measured</a:t>
            </a:r>
            <a:r>
              <a:rPr kumimoji="1" lang="zh-CN" altLang="en-US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kumimoji="1" lang="zh-CN" altLang="en-US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CBCL</a:t>
            </a:r>
            <a:endParaRPr kumimoji="1" lang="zh-CN" altLang="en-US" sz="2000" b="1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A065EFA-14B3-729F-37D4-E43B8A910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6" t="10529" r="89" b="13859"/>
          <a:stretch/>
        </p:blipFill>
        <p:spPr>
          <a:xfrm>
            <a:off x="361243" y="2080729"/>
            <a:ext cx="5615552" cy="31583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34F47D6-C70B-5766-691D-FDCE525BF112}"/>
              </a:ext>
            </a:extLst>
          </p:cNvPr>
          <p:cNvSpPr txBox="1"/>
          <p:nvPr/>
        </p:nvSpPr>
        <p:spPr>
          <a:xfrm>
            <a:off x="1670549" y="2048853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kumimoji="1"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(95%CI)</a:t>
            </a:r>
            <a:r>
              <a:rPr kumimoji="1"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kumimoji="1"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kumimoji="1"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endParaRPr kumimoji="1"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839EE4B-3974-A53D-46D6-47662A00C7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95" t="10265" r="3755" b="12674"/>
          <a:stretch/>
        </p:blipFill>
        <p:spPr>
          <a:xfrm>
            <a:off x="6168683" y="2079849"/>
            <a:ext cx="5491979" cy="31583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8B9AD3C-98FF-AC54-6A7C-D4D70E643B69}"/>
              </a:ext>
            </a:extLst>
          </p:cNvPr>
          <p:cNvSpPr txBox="1"/>
          <p:nvPr/>
        </p:nvSpPr>
        <p:spPr>
          <a:xfrm>
            <a:off x="7135359" y="2213561"/>
            <a:ext cx="1537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Beta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(95%CI)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96A9EC3-ED98-0BBF-FC2E-1EB4E57536C1}"/>
              </a:ext>
            </a:extLst>
          </p:cNvPr>
          <p:cNvSpPr txBox="1"/>
          <p:nvPr/>
        </p:nvSpPr>
        <p:spPr>
          <a:xfrm>
            <a:off x="7135359" y="5459023"/>
            <a:ext cx="4124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Fluid</a:t>
            </a:r>
            <a:r>
              <a:rPr kumimoji="1" lang="zh-CN" altLang="en-US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intelligence</a:t>
            </a:r>
            <a:r>
              <a:rPr kumimoji="1" lang="zh-CN" altLang="en-US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kumimoji="1" lang="zh-CN" altLang="en-US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reasoning</a:t>
            </a:r>
            <a:r>
              <a:rPr kumimoji="1" lang="zh-CN" altLang="en-US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kumimoji="1" lang="zh-CN" altLang="en-US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adult</a:t>
            </a:r>
            <a:endParaRPr kumimoji="1" lang="zh-CN" altLang="en-US" sz="2000" b="1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B3DF3AB5-A333-F5FB-21B6-6FE27B5CB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43881"/>
              </p:ext>
            </p:extLst>
          </p:nvPr>
        </p:nvGraphicFramePr>
        <p:xfrm>
          <a:off x="998806" y="1398341"/>
          <a:ext cx="2260800" cy="360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706">
                  <a:extLst>
                    <a:ext uri="{9D8B030D-6E8A-4147-A177-3AD203B41FA5}">
                      <a16:colId xmlns:a16="http://schemas.microsoft.com/office/drawing/2014/main" val="163965218"/>
                    </a:ext>
                  </a:extLst>
                </a:gridCol>
                <a:gridCol w="916094">
                  <a:extLst>
                    <a:ext uri="{9D8B030D-6E8A-4147-A177-3AD203B41FA5}">
                      <a16:colId xmlns:a16="http://schemas.microsoft.com/office/drawing/2014/main" val="588027762"/>
                    </a:ext>
                  </a:extLst>
                </a:gridCol>
              </a:tblGrid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rs7233072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MBP</a:t>
                      </a:r>
                      <a:endParaRPr kumimoji="0" lang="zh-CN" altLang="en-US" sz="1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11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42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42DA9F2-66E3-3E42-52AA-706E4389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74BF-686E-3543-9E85-DA7DD2AF22DF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EEC07735-D97F-C14B-BF65-C865CF716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806" y="368156"/>
            <a:ext cx="10339754" cy="625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ct val="20000"/>
              </a:spcBef>
              <a:defRPr/>
            </a:pP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Cross-diagnosis</a:t>
            </a:r>
            <a:r>
              <a:rPr lang="zh-CN" altLang="en-US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黑体" pitchFamily="2" charset="-122"/>
                <a:cs typeface="Calibri" panose="020F0502020204030204" pitchFamily="34" charset="0"/>
              </a:rPr>
              <a:t>validation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EF65DA-2BB3-D55D-76BC-1302E8866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87" t="55676" r="2339" b="12263"/>
          <a:stretch/>
        </p:blipFill>
        <p:spPr>
          <a:xfrm>
            <a:off x="4350275" y="3318936"/>
            <a:ext cx="7753089" cy="1895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F960C40-B8D7-FF5E-79B5-5A94B486E476}"/>
              </a:ext>
            </a:extLst>
          </p:cNvPr>
          <p:cNvSpPr txBox="1"/>
          <p:nvPr/>
        </p:nvSpPr>
        <p:spPr>
          <a:xfrm>
            <a:off x="5704502" y="3354365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kumimoji="1"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(95%CI)</a:t>
            </a:r>
            <a:r>
              <a:rPr kumimoji="1"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kumimoji="1"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kumimoji="1"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endParaRPr kumimoji="1"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5FE7D53-20BF-DB15-E22B-BB7E9FF0B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729707"/>
              </p:ext>
            </p:extLst>
          </p:nvPr>
        </p:nvGraphicFramePr>
        <p:xfrm>
          <a:off x="9600702" y="2418325"/>
          <a:ext cx="2260800" cy="360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706">
                  <a:extLst>
                    <a:ext uri="{9D8B030D-6E8A-4147-A177-3AD203B41FA5}">
                      <a16:colId xmlns:a16="http://schemas.microsoft.com/office/drawing/2014/main" val="163965218"/>
                    </a:ext>
                  </a:extLst>
                </a:gridCol>
                <a:gridCol w="916094">
                  <a:extLst>
                    <a:ext uri="{9D8B030D-6E8A-4147-A177-3AD203B41FA5}">
                      <a16:colId xmlns:a16="http://schemas.microsoft.com/office/drawing/2014/main" val="588027762"/>
                    </a:ext>
                  </a:extLst>
                </a:gridCol>
              </a:tblGrid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rs7233072</a:t>
                      </a:r>
                      <a:endParaRPr kumimoji="0" lang="zh-CN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MBP</a:t>
                      </a:r>
                      <a:endParaRPr kumimoji="0" lang="zh-CN" altLang="en-US" sz="14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111385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C6D46350-F4C9-101A-6E26-23077E4FD110}"/>
              </a:ext>
            </a:extLst>
          </p:cNvPr>
          <p:cNvSpPr txBox="1"/>
          <p:nvPr/>
        </p:nvSpPr>
        <p:spPr>
          <a:xfrm>
            <a:off x="679937" y="1533832"/>
            <a:ext cx="612565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kumimoji="1" lang="en-US" altLang="zh-CN" sz="24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Cross-diagnosis</a:t>
            </a:r>
            <a:r>
              <a:rPr kumimoji="1" lang="zh-CN" altLang="en-US" sz="24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b="1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phenotypes</a:t>
            </a:r>
          </a:p>
          <a:p>
            <a:r>
              <a:rPr kumimoji="1" lang="en-US" altLang="zh-CN" sz="24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(DSM-IV based on mental health questionnaire)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Bipolar</a:t>
            </a:r>
            <a:r>
              <a:rPr kumimoji="1" lang="zh-CN" altLang="en-US" sz="22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2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Disorder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Post-traumatic stress disorder</a:t>
            </a:r>
            <a:endParaRPr kumimoji="1" lang="en-US" altLang="zh-CN" sz="2200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Anxiety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Alcohol</a:t>
            </a:r>
            <a:r>
              <a:rPr kumimoji="1" lang="zh-CN" altLang="en-US" sz="22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2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kumimoji="1" lang="zh-CN" altLang="en-US" sz="22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2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Disorder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Psychotic</a:t>
            </a:r>
            <a:r>
              <a:rPr kumimoji="1" lang="zh-CN" altLang="en-US" sz="22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2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Self-harm</a:t>
            </a:r>
            <a:r>
              <a:rPr kumimoji="1" lang="zh-CN" altLang="en-US" sz="22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2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behaviors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kumimoji="1" lang="zh-CN" altLang="en-US" sz="22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2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worth</a:t>
            </a:r>
            <a:r>
              <a:rPr kumimoji="1" lang="zh-CN" altLang="en-US" sz="22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200" dirty="0">
                <a:solidFill>
                  <a:srgbClr val="0000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sz="2200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sz="2400" dirty="0">
              <a:solidFill>
                <a:srgbClr val="0000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733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801</Words>
  <Application>Microsoft Macintosh PowerPoint</Application>
  <PresentationFormat>宽屏</PresentationFormat>
  <Paragraphs>174</Paragraphs>
  <Slides>14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等线</vt:lpstr>
      <vt:lpstr>等线 Light</vt:lpstr>
      <vt:lpstr>Minion</vt:lpstr>
      <vt:lpstr>system-ui</vt:lpstr>
      <vt:lpstr>Arial</vt:lpstr>
      <vt:lpstr>Calibri</vt:lpstr>
      <vt:lpstr>Palatino</vt:lpstr>
      <vt:lpstr>Univers</vt:lpstr>
      <vt:lpstr>Wingdings</vt:lpstr>
      <vt:lpstr>Office 主题​​</vt:lpstr>
      <vt:lpstr>Image</vt:lpstr>
      <vt:lpstr>Genome-wide Gene-environment Interaction Analysis of Childhood Maltreatment for Major Depressive Disorder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Genome-wide Gene-environment Interaction Analysis of Childhood Maltreatment for Major Depressive Disorder</dc:title>
  <dc:creator>SUN YAOYAO</dc:creator>
  <cp:lastModifiedBy>SUN YAOYAO</cp:lastModifiedBy>
  <cp:revision>31</cp:revision>
  <dcterms:created xsi:type="dcterms:W3CDTF">2022-10-08T01:54:25Z</dcterms:created>
  <dcterms:modified xsi:type="dcterms:W3CDTF">2022-10-09T01:13:05Z</dcterms:modified>
</cp:coreProperties>
</file>